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325" r:id="rId3"/>
    <p:sldId id="3326" r:id="rId4"/>
    <p:sldId id="3329" r:id="rId5"/>
    <p:sldId id="3332" r:id="rId6"/>
    <p:sldId id="3333" r:id="rId7"/>
    <p:sldId id="3336" r:id="rId8"/>
    <p:sldId id="3463" r:id="rId9"/>
    <p:sldId id="3421" r:id="rId10"/>
    <p:sldId id="3507" r:id="rId11"/>
    <p:sldId id="3506" r:id="rId12"/>
    <p:sldId id="3508" r:id="rId13"/>
    <p:sldId id="3509" r:id="rId14"/>
    <p:sldId id="3510" r:id="rId15"/>
    <p:sldId id="3514" r:id="rId16"/>
    <p:sldId id="3511" r:id="rId17"/>
    <p:sldId id="3512" r:id="rId18"/>
    <p:sldId id="3513" r:id="rId19"/>
    <p:sldId id="3515" r:id="rId20"/>
    <p:sldId id="3516" r:id="rId21"/>
    <p:sldId id="3517" r:id="rId22"/>
    <p:sldId id="3518" r:id="rId23"/>
    <p:sldId id="3519" r:id="rId24"/>
    <p:sldId id="3520" r:id="rId25"/>
    <p:sldId id="3521" r:id="rId26"/>
    <p:sldId id="3522" r:id="rId27"/>
    <p:sldId id="3523" r:id="rId28"/>
    <p:sldId id="3524" r:id="rId29"/>
    <p:sldId id="3525" r:id="rId30"/>
    <p:sldId id="3526" r:id="rId31"/>
    <p:sldId id="3527" r:id="rId32"/>
    <p:sldId id="3528" r:id="rId33"/>
    <p:sldId id="3529" r:id="rId34"/>
    <p:sldId id="3530" r:id="rId35"/>
    <p:sldId id="3531" r:id="rId36"/>
    <p:sldId id="3532" r:id="rId37"/>
    <p:sldId id="3533" r:id="rId38"/>
    <p:sldId id="3534" r:id="rId39"/>
    <p:sldId id="3535" r:id="rId40"/>
    <p:sldId id="3536" r:id="rId41"/>
    <p:sldId id="3537" r:id="rId42"/>
    <p:sldId id="3538" r:id="rId43"/>
    <p:sldId id="3539" r:id="rId44"/>
    <p:sldId id="3541" r:id="rId45"/>
    <p:sldId id="3542" r:id="rId46"/>
    <p:sldId id="3544" r:id="rId47"/>
    <p:sldId id="3545" r:id="rId48"/>
    <p:sldId id="3546" r:id="rId49"/>
    <p:sldId id="3547" r:id="rId50"/>
    <p:sldId id="3328" r:id="rId51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jing" initials="s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3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02" y="96"/>
      </p:cViewPr>
      <p:guideLst>
        <p:guide orient="horz" pos="2160"/>
        <p:guide pos="334"/>
        <p:guide pos="7391"/>
        <p:guide orient="horz" pos="524"/>
        <p:guide orient="horz" pos="3982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120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jpe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93675" y="174943"/>
            <a:ext cx="11804650" cy="6508115"/>
          </a:xfrm>
          <a:prstGeom prst="rect">
            <a:avLst/>
          </a:prstGeom>
          <a:solidFill>
            <a:schemeClr val="bg1"/>
          </a:solidFill>
          <a:ln>
            <a:solidFill>
              <a:srgbClr val="FAA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3.png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6.png"/><Relationship Id="rId1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2.xml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14.png"/><Relationship Id="rId1" Type="http://schemas.openxmlformats.org/officeDocument/2006/relationships/tags" Target="../tags/tag9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image" Target="../media/image20.png"/><Relationship Id="rId1" Type="http://schemas.openxmlformats.org/officeDocument/2006/relationships/tags" Target="../tags/tag1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531495" y="569595"/>
            <a:ext cx="11142980" cy="57619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548" h="9074">
                <a:moveTo>
                  <a:pt x="2770" y="0"/>
                </a:moveTo>
                <a:lnTo>
                  <a:pt x="17548" y="0"/>
                </a:lnTo>
                <a:lnTo>
                  <a:pt x="17548" y="6116"/>
                </a:lnTo>
                <a:lnTo>
                  <a:pt x="14590" y="9074"/>
                </a:lnTo>
                <a:lnTo>
                  <a:pt x="0" y="9074"/>
                </a:lnTo>
                <a:lnTo>
                  <a:pt x="0" y="2770"/>
                </a:lnTo>
                <a:lnTo>
                  <a:pt x="27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1464687" y="-199795"/>
            <a:ext cx="377685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4446">
                <a:moveTo>
                  <a:pt x="0" y="0"/>
                </a:moveTo>
                <a:lnTo>
                  <a:pt x="20" y="0"/>
                </a:lnTo>
                <a:lnTo>
                  <a:pt x="0" y="20"/>
                </a:lnTo>
                <a:lnTo>
                  <a:pt x="0" y="0"/>
                </a:lnTo>
                <a:close/>
                <a:moveTo>
                  <a:pt x="595" y="3851"/>
                </a:moveTo>
                <a:lnTo>
                  <a:pt x="0" y="4446"/>
                </a:lnTo>
                <a:lnTo>
                  <a:pt x="0" y="1823"/>
                </a:lnTo>
                <a:lnTo>
                  <a:pt x="595" y="1228"/>
                </a:lnTo>
                <a:lnTo>
                  <a:pt x="595" y="385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1058679" y="109916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2700000">
            <a:off x="1865584" y="-104639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4" name="副标题 7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2261235"/>
            <a:ext cx="12192635" cy="840740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en-US" altLang="zh-CN" sz="5000">
                <a:solidFill>
                  <a:srgbClr val="FAAB2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UDS</a:t>
            </a:r>
            <a:r>
              <a:rPr lang="zh-CN" altLang="en-US" sz="5000">
                <a:solidFill>
                  <a:srgbClr val="FAAB2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诊断</a:t>
            </a:r>
            <a:r>
              <a:rPr lang="zh-CN" altLang="en-US" sz="5000">
                <a:solidFill>
                  <a:srgbClr val="3334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汇报</a:t>
            </a:r>
            <a:r>
              <a:rPr lang="en-US" altLang="zh-CN" sz="5000">
                <a:solidFill>
                  <a:srgbClr val="33345A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 </a:t>
            </a:r>
            <a:endParaRPr lang="en-US" altLang="zh-CN" sz="5000">
              <a:solidFill>
                <a:srgbClr val="33345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汉仪雅酷黑 95W" panose="020B0A0402020202020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flipH="1">
            <a:off x="7231380" y="4795877"/>
            <a:ext cx="2655570" cy="825143"/>
            <a:chOff x="5802" y="6947"/>
            <a:chExt cx="2472" cy="507"/>
          </a:xfrm>
        </p:grpSpPr>
        <p:sp>
          <p:nvSpPr>
            <p:cNvPr id="76" name="圆角矩形 75"/>
            <p:cNvSpPr/>
            <p:nvPr/>
          </p:nvSpPr>
          <p:spPr>
            <a:xfrm>
              <a:off x="5802" y="6947"/>
              <a:ext cx="2472" cy="507"/>
            </a:xfrm>
            <a:prstGeom prst="roundRect">
              <a:avLst>
                <a:gd name="adj" fmla="val 50000"/>
              </a:avLst>
            </a:prstGeom>
            <a:solidFill>
              <a:srgbClr val="333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802" y="7075"/>
              <a:ext cx="2472" cy="1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  <a:cs typeface="思源黑体 CN Medium" panose="020B0600000000000000" charset="-122"/>
                </a:rPr>
                <a:t>汇报人：史静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  <a:cs typeface="思源黑体 CN Medium" panose="020B0600000000000000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918586" y="3126105"/>
            <a:ext cx="4323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200" spc="600">
                <a:solidFill>
                  <a:srgbClr val="33345A"/>
                </a:solidFill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charset="-122"/>
              </a:rPr>
              <a:t> </a:t>
            </a:r>
            <a:r>
              <a:rPr lang="en-US" altLang="zh-CN" sz="2200" spc="600">
                <a:solidFill>
                  <a:srgbClr val="33345A"/>
                </a:solidFill>
                <a:uFillTx/>
                <a:latin typeface="+mj-lt"/>
                <a:ea typeface="+mj-lt"/>
                <a:cs typeface="思源黑体 CN Medium" panose="020B0600000000000000" charset="-122"/>
              </a:rPr>
              <a:t> 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lt"/>
                <a:sym typeface="+mn-ea"/>
              </a:rPr>
              <a:t>Unified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lt"/>
                <a:sym typeface="+mn-ea"/>
              </a:rPr>
              <a:t>  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lt"/>
                <a:sym typeface="+mn-ea"/>
              </a:rPr>
              <a:t> Diagnostic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lt"/>
                <a:sym typeface="+mn-ea"/>
              </a:rPr>
              <a:t>  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lt"/>
                <a:sym typeface="+mn-ea"/>
              </a:rPr>
              <a:t>Services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+mn-ea"/>
            </a:endParaRPr>
          </a:p>
          <a:p>
            <a:pPr algn="ctr"/>
            <a:endParaRPr lang="en-US" altLang="zh-CN" sz="2200" spc="600">
              <a:solidFill>
                <a:srgbClr val="33345A"/>
              </a:solidFill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097020" y="3716020"/>
            <a:ext cx="39985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lt"/>
              </a:rPr>
              <a:t> </a:t>
            </a:r>
            <a:endParaRPr lang="en-US" altLang="zh-CN" sz="90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lt"/>
            </a:endParaRPr>
          </a:p>
        </p:txBody>
      </p:sp>
      <p:sp>
        <p:nvSpPr>
          <p:cNvPr id="5" name="任意多边形 4"/>
          <p:cNvSpPr/>
          <p:nvPr/>
        </p:nvSpPr>
        <p:spPr>
          <a:xfrm rot="2700000">
            <a:off x="954176" y="-7988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2700000">
            <a:off x="10667636" y="435961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9841184" y="508517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0890656" y="492773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2700000">
            <a:off x="10778624" y="40538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252345" y="569595"/>
            <a:ext cx="9432000" cy="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680825" y="570865"/>
            <a:ext cx="0" cy="382524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7685" y="6323965"/>
            <a:ext cx="9288000" cy="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31495" y="2434590"/>
            <a:ext cx="0" cy="388800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590145" y="75679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14680" y="507365"/>
            <a:ext cx="10842625" cy="786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所有服务都支持的</a:t>
            </a:r>
            <a:r>
              <a:rPr lang="zh-CN" altLang="en-US" sz="36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否定响应码</a:t>
            </a:r>
            <a:endParaRPr lang="zh-CN" altLang="en-US" sz="36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614680" y="1795145"/>
            <a:ext cx="4936490" cy="381635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可选过程 17"/>
          <p:cNvSpPr/>
          <p:nvPr/>
        </p:nvSpPr>
        <p:spPr>
          <a:xfrm>
            <a:off x="6325870" y="1795145"/>
            <a:ext cx="4936490" cy="381635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15" name="空心弧 14"/>
          <p:cNvSpPr/>
          <p:nvPr/>
        </p:nvSpPr>
        <p:spPr>
          <a:xfrm>
            <a:off x="5432425" y="3402965"/>
            <a:ext cx="1002030" cy="98044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5580" y="2798445"/>
            <a:ext cx="3373120" cy="165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0x11</a:t>
            </a:r>
            <a:r>
              <a:rPr lang="en-US" altLang="zh-CN" sz="2000"/>
              <a:t>    </a:t>
            </a:r>
            <a:r>
              <a:rPr lang="zh-CN" altLang="en-US" sz="2000"/>
              <a:t>诊断服务不支持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0x21</a:t>
            </a:r>
            <a:r>
              <a:rPr lang="en-US" altLang="zh-CN" sz="2000"/>
              <a:t>     </a:t>
            </a:r>
            <a:r>
              <a:rPr lang="zh-CN" altLang="en-US" sz="2000"/>
              <a:t>服务器忙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6920865" y="2862580"/>
            <a:ext cx="4159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0x7F </a:t>
            </a:r>
            <a:r>
              <a:rPr lang="en-US" altLang="zh-CN"/>
              <a:t>   </a:t>
            </a:r>
            <a:r>
              <a:rPr lang="zh-CN" altLang="en-US"/>
              <a:t>诊断会话在当前服务下</a:t>
            </a:r>
            <a:r>
              <a:rPr lang="zh-CN" altLang="en-US"/>
              <a:t>不支持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0x78</a:t>
            </a:r>
            <a:r>
              <a:rPr lang="en-US" altLang="zh-CN"/>
              <a:t>     </a:t>
            </a:r>
            <a:r>
              <a:rPr lang="zh-CN" altLang="en-US"/>
              <a:t>收到诊断请求等待响应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536575" y="561975"/>
            <a:ext cx="11160760" cy="657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sym typeface="+mn-ea"/>
              </a:rPr>
              <a:t>UDS的服务分为6大类，</a:t>
            </a:r>
            <a:r>
              <a:rPr lang="en-US" altLang="zh-CN" sz="3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常用的服务是绿色背景色的15种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536700"/>
            <a:ext cx="9647555" cy="473138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0005" y="1676400"/>
            <a:ext cx="8856980" cy="4420870"/>
          </a:xfrm>
          <a:prstGeom prst="rect">
            <a:avLst/>
          </a:prstGeom>
          <a:gradFill>
            <a:gsLst>
              <a:gs pos="84000">
                <a:srgbClr val="5AAFBE">
                  <a:alpha val="100000"/>
                </a:srgbClr>
              </a:gs>
              <a:gs pos="0">
                <a:srgbClr val="56A0B9"/>
              </a:gs>
              <a:gs pos="100000">
                <a:srgbClr val="5DBDC3"/>
              </a:gs>
            </a:gsLst>
            <a:lin scaled="1"/>
          </a:gradFill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536575" y="561975"/>
            <a:ext cx="11160760" cy="657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Arial" panose="020B0604020202020204" pitchFamily="34" charset="0"/>
                <a:sym typeface="+mn-ea"/>
              </a:rPr>
              <a:t>UDS的服务分为6大类，</a:t>
            </a:r>
            <a:r>
              <a:rPr lang="en-US" altLang="zh-CN" sz="3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常用的服务是绿色背景色的15种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569085"/>
            <a:ext cx="9647555" cy="4699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1803400"/>
            <a:ext cx="8862060" cy="4077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DiagnosticSessionControl(0x10服务) 用于将ECU切换到不同诊断会话状态。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 服务说明：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① 服务器中应该始终</a:t>
            </a:r>
            <a:r>
              <a:rPr lang="en-US">
                <a:highlight>
                  <a:srgbClr val="FFFF00"/>
                </a:highlight>
                <a:sym typeface="+mn-ea"/>
              </a:rPr>
              <a:t>只有一个有效诊断会话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② 服务器上电时应始终启动</a:t>
            </a:r>
            <a:r>
              <a:rPr lang="en-US">
                <a:highlight>
                  <a:srgbClr val="FFFF00"/>
                </a:highlight>
                <a:sym typeface="+mn-ea"/>
              </a:rPr>
              <a:t>默认会话</a:t>
            </a:r>
            <a:endParaRPr lang="en-US">
              <a:highlight>
                <a:srgbClr val="FFFF00"/>
              </a:highlight>
            </a:endParaRPr>
          </a:p>
          <a:p>
            <a:endParaRPr lang="en-US"/>
          </a:p>
          <a:p>
            <a:r>
              <a:rPr lang="en-US">
                <a:sym typeface="+mn-ea"/>
              </a:rPr>
              <a:t>该服务是在服务器端使能不同的会话模式，而诊断会话模式在服务器中用于启用一组特定的服务或者功能（e.g.刷写）。可以通过会话模式赋予不同诊断服务的执行权限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29105" y="1750695"/>
            <a:ext cx="7414895" cy="434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session</a:t>
            </a:r>
            <a:r>
              <a:rPr lang="zh-C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基本分为六大类：</a:t>
            </a:r>
            <a:endParaRPr lang="zh-CN" altLang="en-US" sz="24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8470" y="2535555"/>
            <a:ext cx="8489315" cy="3273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1758315" y="4876800"/>
            <a:ext cx="8459470" cy="584200"/>
          </a:xfrm>
          <a:prstGeom prst="rect">
            <a:avLst/>
          </a:prstGeom>
          <a:noFill/>
          <a:ln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关于sub-funtion常用的会话类型如下：</a:t>
            </a:r>
            <a:endParaRPr lang="en-US">
              <a:sym typeface="+mn-ea"/>
            </a:endParaRPr>
          </a:p>
          <a:p>
            <a:endParaRPr lang="en-US"/>
          </a:p>
          <a:p>
            <a:endParaRPr lang="en-US"/>
          </a:p>
          <a:p>
            <a:r>
              <a:rPr 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+mn-ea"/>
              </a:rPr>
              <a:t>01</a:t>
            </a:r>
            <a:r>
              <a:rPr lang="en-US">
                <a:sym typeface="+mn-ea"/>
              </a:rPr>
              <a:t>：请求进入</a:t>
            </a:r>
            <a:r>
              <a:rPr lang="en-US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默认会话</a:t>
            </a:r>
            <a:r>
              <a:rPr lang="en-US">
                <a:sym typeface="+mn-ea"/>
              </a:rPr>
              <a:t>(DefaultSession)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endParaRPr lang="en-US"/>
          </a:p>
          <a:p>
            <a:r>
              <a:rPr 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+mn-ea"/>
              </a:rPr>
              <a:t>02</a:t>
            </a:r>
            <a:r>
              <a:rPr lang="en-US">
                <a:sym typeface="+mn-ea"/>
              </a:rPr>
              <a:t>： 请求进入</a:t>
            </a:r>
            <a:r>
              <a:rPr lang="en-US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编程会话</a:t>
            </a:r>
            <a:r>
              <a:rPr lang="en-US">
                <a:sym typeface="+mn-ea"/>
              </a:rPr>
              <a:t>(ProgrammingSession)；</a:t>
            </a:r>
            <a:endParaRPr lang="en-US">
              <a:sym typeface="+mn-ea"/>
            </a:endParaRPr>
          </a:p>
          <a:p>
            <a:endParaRPr lang="en-US"/>
          </a:p>
          <a:p>
            <a:endParaRPr lang="en-US"/>
          </a:p>
          <a:p>
            <a:r>
              <a:rPr 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+mn-ea"/>
              </a:rPr>
              <a:t>03</a:t>
            </a:r>
            <a:r>
              <a:rPr lang="en-US">
                <a:sym typeface="+mn-ea"/>
              </a:rPr>
              <a:t>：请求进入</a:t>
            </a:r>
            <a:r>
              <a:rPr lang="en-US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扩展会话</a:t>
            </a:r>
            <a:r>
              <a:rPr lang="en-US">
                <a:sym typeface="+mn-ea"/>
              </a:rPr>
              <a:t>(ExtendedDiagnosticSession)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36750" y="1750695"/>
            <a:ext cx="7207250" cy="434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 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请</a:t>
            </a:r>
            <a:r>
              <a:rPr lang="en-US" altLang="zh-CN" sz="2400"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求</a:t>
            </a:r>
            <a:r>
              <a:rPr lang="en-US" altLang="zh-CN" sz="2400">
                <a:sym typeface="+mn-ea"/>
              </a:rPr>
              <a:t>: 02 10 02  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肯定响应：</a:t>
            </a:r>
            <a:r>
              <a:rPr lang="en-US" altLang="zh-CN" sz="2400">
                <a:sym typeface="+mn-ea"/>
              </a:rPr>
              <a:t>02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50</a:t>
            </a:r>
            <a:r>
              <a:rPr lang="en-US" altLang="zh-CN" sz="2400">
                <a:sym typeface="+mn-ea"/>
              </a:rPr>
              <a:t> 02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否定响应：</a:t>
            </a:r>
            <a:r>
              <a:rPr lang="en-US" altLang="zh-CN" sz="2400">
                <a:sym typeface="+mn-ea"/>
              </a:rPr>
              <a:t>03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7F</a:t>
            </a:r>
            <a:r>
              <a:rPr lang="en-US" altLang="zh-CN" sz="2400">
                <a:sym typeface="+mn-ea"/>
              </a:rPr>
              <a:t> 10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22 </a:t>
            </a:r>
            <a:endParaRPr lang="en-US" altLang="zh-CN" sz="2400">
              <a:highlight>
                <a:srgbClr val="FFFF00"/>
              </a:highlight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注：</a:t>
            </a:r>
            <a:r>
              <a:rPr lang="en-US" altLang="zh-CN" sz="2400">
                <a:sym typeface="+mn-ea"/>
              </a:rPr>
              <a:t>02</a:t>
            </a:r>
            <a:r>
              <a:rPr lang="zh-CN" altLang="en-US" sz="2400">
                <a:sym typeface="+mn-ea"/>
              </a:rPr>
              <a:t>是网络层单帧</a:t>
            </a:r>
            <a:r>
              <a:rPr lang="en-US" altLang="zh-CN" sz="2400">
                <a:sym typeface="+mn-ea"/>
              </a:rPr>
              <a:t>SF</a:t>
            </a:r>
            <a:r>
              <a:rPr lang="zh-CN" altLang="en-US" sz="2400">
                <a:sym typeface="+mn-ea"/>
              </a:rPr>
              <a:t>表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数据域有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个字节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 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   22</a:t>
            </a:r>
            <a:r>
              <a:rPr lang="zh-CN" altLang="en-US" sz="2400">
                <a:sym typeface="+mn-ea"/>
              </a:rPr>
              <a:t>是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NRC</a:t>
            </a:r>
            <a:r>
              <a:rPr lang="zh-CN" altLang="en-US" sz="2400">
                <a:sym typeface="+mn-ea"/>
              </a:rPr>
              <a:t>表服务执行条件不满足</a:t>
            </a:r>
            <a:endParaRPr lang="zh-CN" alt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36750" y="1750695"/>
            <a:ext cx="7207250" cy="434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 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请</a:t>
            </a:r>
            <a:r>
              <a:rPr lang="en-US" altLang="zh-CN" sz="2400"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求</a:t>
            </a:r>
            <a:r>
              <a:rPr lang="en-US" altLang="zh-CN" sz="2400">
                <a:sym typeface="+mn-ea"/>
              </a:rPr>
              <a:t>: 02 10 02  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肯定响应：</a:t>
            </a:r>
            <a:r>
              <a:rPr lang="en-US" altLang="zh-CN" sz="2400">
                <a:sym typeface="+mn-ea"/>
              </a:rPr>
              <a:t>02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50</a:t>
            </a:r>
            <a:r>
              <a:rPr lang="en-US" altLang="zh-CN" sz="2400">
                <a:sym typeface="+mn-ea"/>
              </a:rPr>
              <a:t> 02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否定响应：</a:t>
            </a:r>
            <a:r>
              <a:rPr lang="en-US" altLang="zh-CN" sz="2400">
                <a:sym typeface="+mn-ea"/>
              </a:rPr>
              <a:t>03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7F</a:t>
            </a:r>
            <a:r>
              <a:rPr lang="en-US" altLang="zh-CN" sz="2400">
                <a:sym typeface="+mn-ea"/>
              </a:rPr>
              <a:t> 10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22 </a:t>
            </a:r>
            <a:endParaRPr lang="en-US" altLang="zh-CN" sz="2400">
              <a:highlight>
                <a:srgbClr val="FFFF00"/>
              </a:highlight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注：</a:t>
            </a:r>
            <a:r>
              <a:rPr lang="en-US" altLang="zh-CN" sz="2400">
                <a:sym typeface="+mn-ea"/>
              </a:rPr>
              <a:t>02</a:t>
            </a:r>
            <a:r>
              <a:rPr lang="zh-CN" altLang="en-US" sz="2400">
                <a:sym typeface="+mn-ea"/>
              </a:rPr>
              <a:t>是网络层单帧</a:t>
            </a:r>
            <a:r>
              <a:rPr lang="en-US" altLang="zh-CN" sz="2400">
                <a:sym typeface="+mn-ea"/>
              </a:rPr>
              <a:t>SF</a:t>
            </a:r>
            <a:r>
              <a:rPr lang="zh-CN" altLang="en-US" sz="2400">
                <a:sym typeface="+mn-ea"/>
              </a:rPr>
              <a:t>表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数据域有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个字节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    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   22</a:t>
            </a:r>
            <a:r>
              <a:rPr lang="zh-CN" altLang="en-US" sz="2400">
                <a:sym typeface="+mn-ea"/>
              </a:rPr>
              <a:t>是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NRC</a:t>
            </a:r>
            <a:r>
              <a:rPr lang="zh-CN" altLang="en-US" sz="2400">
                <a:sym typeface="+mn-ea"/>
              </a:rPr>
              <a:t>表服务执行条件不满足</a:t>
            </a:r>
            <a:endParaRPr lang="zh-CN" alt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05560" y="2418715"/>
            <a:ext cx="9344025" cy="3112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比如OEM自定义一个会话模式</a:t>
            </a:r>
            <a:r>
              <a:rPr lang="en-US" sz="2400">
                <a:highlight>
                  <a:srgbClr val="FFFF00"/>
                </a:highlight>
                <a:sym typeface="+mn-ea"/>
              </a:rPr>
              <a:t>Service10 50</a:t>
            </a:r>
            <a:r>
              <a:rPr lang="en-US" sz="2400">
                <a:sym typeface="+mn-ea"/>
              </a:rPr>
              <a:t>（OEMSpecificSession）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>
                <a:sym typeface="+mn-ea"/>
              </a:rPr>
              <a:t>在该会话模式下，所有诊断服务对诊断仪操作者不需要进行解锁等一系列操作，可以在车辆下线过程中提高下线效</a:t>
            </a:r>
            <a:endParaRPr lang="en-US" altLang="zh-CN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1002030" y="149352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05560" y="1694815"/>
            <a:ext cx="9344025" cy="3836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sym typeface="+mn-ea"/>
              </a:rPr>
              <a:t>（1）鼠标右击，选择新建一个New session：</a:t>
            </a:r>
            <a:endParaRPr lang="en-US" altLang="zh-CN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6395" y="2273935"/>
            <a:ext cx="7233285" cy="382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085" y="-420370"/>
            <a:ext cx="12192000" cy="685800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569595" y="274320"/>
            <a:ext cx="11142980" cy="48787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548" h="9074">
                <a:moveTo>
                  <a:pt x="2770" y="0"/>
                </a:moveTo>
                <a:lnTo>
                  <a:pt x="17548" y="0"/>
                </a:lnTo>
                <a:lnTo>
                  <a:pt x="17548" y="6116"/>
                </a:lnTo>
                <a:lnTo>
                  <a:pt x="14590" y="9074"/>
                </a:lnTo>
                <a:lnTo>
                  <a:pt x="0" y="9074"/>
                </a:lnTo>
                <a:lnTo>
                  <a:pt x="0" y="2770"/>
                </a:lnTo>
                <a:lnTo>
                  <a:pt x="27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1464687" y="-199795"/>
            <a:ext cx="377685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4446">
                <a:moveTo>
                  <a:pt x="0" y="0"/>
                </a:moveTo>
                <a:lnTo>
                  <a:pt x="20" y="0"/>
                </a:lnTo>
                <a:lnTo>
                  <a:pt x="0" y="20"/>
                </a:lnTo>
                <a:lnTo>
                  <a:pt x="0" y="0"/>
                </a:lnTo>
                <a:close/>
                <a:moveTo>
                  <a:pt x="595" y="3851"/>
                </a:moveTo>
                <a:lnTo>
                  <a:pt x="0" y="4446"/>
                </a:lnTo>
                <a:lnTo>
                  <a:pt x="0" y="1823"/>
                </a:lnTo>
                <a:lnTo>
                  <a:pt x="595" y="1228"/>
                </a:lnTo>
                <a:lnTo>
                  <a:pt x="595" y="385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1058679" y="109916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2700000">
            <a:off x="1865584" y="-104639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 rot="2700000">
            <a:off x="954176" y="-7988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2700000">
            <a:off x="10667636" y="435961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9841184" y="508517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0890656" y="492773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2700000">
            <a:off x="10778624" y="40538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252345" y="569595"/>
            <a:ext cx="9432000" cy="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680825" y="570865"/>
            <a:ext cx="0" cy="382524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7685" y="6323965"/>
            <a:ext cx="9288000" cy="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31495" y="2434590"/>
            <a:ext cx="0" cy="388800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文本框 337"/>
          <p:cNvSpPr txBox="1"/>
          <p:nvPr/>
        </p:nvSpPr>
        <p:spPr>
          <a:xfrm>
            <a:off x="4955540" y="1760855"/>
            <a:ext cx="228028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600" spc="200"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lt"/>
              </a:rPr>
              <a:t>CONTANTS</a:t>
            </a:r>
            <a:endParaRPr lang="zh-CN" altLang="en-US" sz="1600" spc="200">
              <a:solidFill>
                <a:schemeClr val="tx1"/>
              </a:solidFill>
              <a:effectLst/>
              <a:uFillTx/>
              <a:latin typeface="+mj-lt"/>
              <a:ea typeface="+mj-ea"/>
              <a:cs typeface="+mj-lt"/>
            </a:endParaRPr>
          </a:p>
        </p:txBody>
      </p:sp>
      <p:sp>
        <p:nvSpPr>
          <p:cNvPr id="339" name="副标题 140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-635" y="970915"/>
            <a:ext cx="12192635" cy="905510"/>
          </a:xfrm>
          <a:prstGeom prst="rect">
            <a:avLst/>
          </a:prstGeom>
          <a:effectLst/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目 录</a:t>
            </a:r>
            <a:endParaRPr lang="zh-CN" altLang="en-US" sz="5000">
              <a:solidFill>
                <a:schemeClr val="tx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1" name="圆角矩形 340"/>
          <p:cNvSpPr/>
          <p:nvPr/>
        </p:nvSpPr>
        <p:spPr>
          <a:xfrm flipH="1">
            <a:off x="2668905" y="3284220"/>
            <a:ext cx="610235" cy="610235"/>
          </a:xfrm>
          <a:prstGeom prst="roundRect">
            <a:avLst>
              <a:gd name="adj" fmla="val 50000"/>
            </a:avLst>
          </a:pr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cs typeface="OPPOSans R" panose="00020600040101010101" charset="-122"/>
            </a:endParaRPr>
          </a:p>
        </p:txBody>
      </p:sp>
      <p:sp>
        <p:nvSpPr>
          <p:cNvPr id="342" name="文本框 341"/>
          <p:cNvSpPr txBox="1"/>
          <p:nvPr/>
        </p:nvSpPr>
        <p:spPr>
          <a:xfrm>
            <a:off x="3371215" y="3323590"/>
            <a:ext cx="2976880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effectLst/>
                <a:latin typeface="+mj-ea"/>
                <a:ea typeface="+mj-ea"/>
                <a:cs typeface="OPPOSans R" panose="00020600040101010101" charset="-122"/>
                <a:sym typeface="+mn-ea"/>
              </a:rPr>
              <a:t>UDS</a:t>
            </a:r>
            <a:r>
              <a:rPr lang="zh-CN" altLang="en-US" sz="2400">
                <a:solidFill>
                  <a:schemeClr val="tx1"/>
                </a:solidFill>
                <a:effectLst/>
                <a:latin typeface="+mj-ea"/>
                <a:ea typeface="+mj-ea"/>
                <a:cs typeface="OPPOSans R" panose="00020600040101010101" charset="-122"/>
                <a:sym typeface="+mn-ea"/>
              </a:rPr>
              <a:t>诊断介绍</a:t>
            </a:r>
            <a:endParaRPr lang="zh-CN" altLang="en-US" sz="2400">
              <a:solidFill>
                <a:schemeClr val="tx1"/>
              </a:solidFill>
              <a:effectLst/>
              <a:latin typeface="+mj-ea"/>
              <a:ea typeface="+mj-ea"/>
              <a:cs typeface="OPPOSans R" panose="00020600040101010101" charset="-122"/>
              <a:sym typeface="+mn-ea"/>
            </a:endParaRPr>
          </a:p>
        </p:txBody>
      </p:sp>
      <p:sp>
        <p:nvSpPr>
          <p:cNvPr id="344" name="文本框 343"/>
          <p:cNvSpPr txBox="1"/>
          <p:nvPr/>
        </p:nvSpPr>
        <p:spPr>
          <a:xfrm>
            <a:off x="2774315" y="3317875"/>
            <a:ext cx="491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Bebas" charset="0"/>
              </a:rPr>
              <a:t>1</a:t>
            </a:r>
            <a:endParaRPr lang="en-US" altLang="zh-CN" sz="28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Bebas" charset="0"/>
            </a:endParaRPr>
          </a:p>
        </p:txBody>
      </p:sp>
      <p:grpSp>
        <p:nvGrpSpPr>
          <p:cNvPr id="345" name="组合 344"/>
          <p:cNvGrpSpPr/>
          <p:nvPr/>
        </p:nvGrpSpPr>
        <p:grpSpPr>
          <a:xfrm rot="0">
            <a:off x="2669540" y="4323080"/>
            <a:ext cx="3678555" cy="829945"/>
            <a:chOff x="9377" y="2983"/>
            <a:chExt cx="5793" cy="1307"/>
          </a:xfrm>
        </p:grpSpPr>
        <p:sp>
          <p:nvSpPr>
            <p:cNvPr id="346" name="圆角矩形 345"/>
            <p:cNvSpPr/>
            <p:nvPr/>
          </p:nvSpPr>
          <p:spPr>
            <a:xfrm flipH="1">
              <a:off x="9396" y="3101"/>
              <a:ext cx="961" cy="961"/>
            </a:xfrm>
            <a:prstGeom prst="roundRect">
              <a:avLst>
                <a:gd name="adj" fmla="val 50000"/>
              </a:avLst>
            </a:prstGeom>
            <a:solidFill>
              <a:srgbClr val="FAA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47" name="文本框 346"/>
            <p:cNvSpPr txBox="1"/>
            <p:nvPr/>
          </p:nvSpPr>
          <p:spPr>
            <a:xfrm>
              <a:off x="10411" y="2983"/>
              <a:ext cx="475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 UDS</a:t>
              </a:r>
              <a:r>
                <a:rPr lang="zh-CN" altLang="en-US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诊断</a:t>
              </a:r>
              <a:r>
                <a:rPr lang="en-US" altLang="zh-CN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6</a:t>
              </a:r>
              <a:r>
                <a:rPr lang="zh-CN" altLang="en-US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类服</a:t>
              </a:r>
              <a:endParaRPr lang="zh-CN" altLang="en-US" sz="2400">
                <a:solidFill>
                  <a:schemeClr val="tx1"/>
                </a:solidFill>
                <a:effectLst/>
                <a:latin typeface="+mj-ea"/>
                <a:ea typeface="+mj-ea"/>
                <a:cs typeface="OPPOSans R" panose="00020600040101010101" charset="-122"/>
                <a:sym typeface="+mn-ea"/>
              </a:endParaRPr>
            </a:p>
            <a:p>
              <a:pPr algn="l"/>
              <a:r>
                <a:rPr lang="zh-CN" altLang="en-US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务及子服务</a:t>
              </a:r>
              <a:endParaRPr lang="zh-CN" altLang="en-US" sz="2400">
                <a:solidFill>
                  <a:schemeClr val="tx1"/>
                </a:solidFill>
                <a:effectLst/>
                <a:latin typeface="+mj-ea"/>
                <a:ea typeface="+mj-ea"/>
                <a:cs typeface="OPPOSans R" panose="00020600040101010101" charset="-122"/>
                <a:sym typeface="+mn-ea"/>
              </a:endParaRPr>
            </a:p>
          </p:txBody>
        </p:sp>
        <p:sp>
          <p:nvSpPr>
            <p:cNvPr id="349" name="文本框 348"/>
            <p:cNvSpPr txBox="1"/>
            <p:nvPr/>
          </p:nvSpPr>
          <p:spPr>
            <a:xfrm>
              <a:off x="9377" y="3144"/>
              <a:ext cx="101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Bebas" charset="0"/>
                </a:rPr>
                <a:t>3</a:t>
              </a:r>
              <a:endParaRPr lang="en-US" altLang="zh-CN" sz="28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Bebas" charset="0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 rot="0">
            <a:off x="6061710" y="4323080"/>
            <a:ext cx="4093210" cy="829945"/>
            <a:chOff x="15584" y="2983"/>
            <a:chExt cx="6446" cy="1307"/>
          </a:xfrm>
        </p:grpSpPr>
        <p:sp>
          <p:nvSpPr>
            <p:cNvPr id="351" name="圆角矩形 350"/>
            <p:cNvSpPr/>
            <p:nvPr/>
          </p:nvSpPr>
          <p:spPr>
            <a:xfrm flipH="1">
              <a:off x="15584" y="3101"/>
              <a:ext cx="961" cy="961"/>
            </a:xfrm>
            <a:prstGeom prst="roundRect">
              <a:avLst>
                <a:gd name="adj" fmla="val 50000"/>
              </a:avLst>
            </a:prstGeom>
            <a:solidFill>
              <a:srgbClr val="333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16616" y="2983"/>
              <a:ext cx="541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UDS</a:t>
              </a:r>
              <a:r>
                <a:rPr lang="zh-CN" altLang="en-US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诊断在</a:t>
              </a:r>
              <a:r>
                <a:rPr lang="en-US" altLang="zh-CN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CANNOE</a:t>
              </a:r>
              <a:r>
                <a:rPr lang="zh-CN" altLang="en-US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中的使用</a:t>
              </a:r>
              <a:endParaRPr lang="zh-CN" altLang="en-US" sz="2400">
                <a:solidFill>
                  <a:schemeClr val="tx1"/>
                </a:solidFill>
                <a:effectLst/>
                <a:latin typeface="+mj-ea"/>
                <a:ea typeface="+mj-ea"/>
                <a:cs typeface="OPPOSans R" panose="00020600040101010101" charset="-122"/>
                <a:sym typeface="+mn-ea"/>
              </a:endParaRPr>
            </a:p>
          </p:txBody>
        </p:sp>
        <p:sp>
          <p:nvSpPr>
            <p:cNvPr id="354" name="文本框 353"/>
            <p:cNvSpPr txBox="1"/>
            <p:nvPr/>
          </p:nvSpPr>
          <p:spPr>
            <a:xfrm>
              <a:off x="15607" y="3144"/>
              <a:ext cx="9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Bebas" charset="0"/>
                </a:rPr>
                <a:t>4</a:t>
              </a:r>
              <a:endParaRPr lang="en-US" altLang="zh-CN" sz="28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Bebas" charset="0"/>
              </a:endParaRPr>
            </a:p>
          </p:txBody>
        </p:sp>
      </p:grpSp>
      <p:grpSp>
        <p:nvGrpSpPr>
          <p:cNvPr id="355" name="组合 354"/>
          <p:cNvGrpSpPr/>
          <p:nvPr/>
        </p:nvGrpSpPr>
        <p:grpSpPr>
          <a:xfrm rot="0">
            <a:off x="6061710" y="3234055"/>
            <a:ext cx="4136390" cy="610870"/>
            <a:chOff x="15584" y="1435"/>
            <a:chExt cx="6514" cy="962"/>
          </a:xfrm>
        </p:grpSpPr>
        <p:sp>
          <p:nvSpPr>
            <p:cNvPr id="356" name="圆角矩形 355"/>
            <p:cNvSpPr/>
            <p:nvPr/>
          </p:nvSpPr>
          <p:spPr>
            <a:xfrm flipH="1">
              <a:off x="15584" y="1435"/>
              <a:ext cx="961" cy="961"/>
            </a:xfrm>
            <a:prstGeom prst="roundRect">
              <a:avLst>
                <a:gd name="adj" fmla="val 50000"/>
              </a:avLst>
            </a:prstGeom>
            <a:solidFill>
              <a:srgbClr val="FAA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57" name="文本框 356"/>
            <p:cNvSpPr txBox="1"/>
            <p:nvPr/>
          </p:nvSpPr>
          <p:spPr>
            <a:xfrm>
              <a:off x="16616" y="1595"/>
              <a:ext cx="5482" cy="8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/>
              <a:r>
                <a:rPr lang="en-US" altLang="zh-CN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UDS</a:t>
              </a:r>
              <a:r>
                <a:rPr lang="zh-CN" altLang="en-US" sz="2400">
                  <a:solidFill>
                    <a:schemeClr val="tx1"/>
                  </a:solidFill>
                  <a:effectLst/>
                  <a:latin typeface="+mj-ea"/>
                  <a:ea typeface="+mj-ea"/>
                  <a:cs typeface="OPPOSans R" panose="00020600040101010101" charset="-122"/>
                  <a:sym typeface="+mn-ea"/>
                </a:rPr>
                <a:t>诊断通信机制</a:t>
              </a:r>
              <a:endParaRPr lang="zh-CN" altLang="en-US" sz="2400">
                <a:solidFill>
                  <a:schemeClr val="tx1"/>
                </a:solidFill>
                <a:effectLst/>
                <a:latin typeface="+mj-ea"/>
                <a:ea typeface="+mj-ea"/>
                <a:cs typeface="OPPOSans R" panose="00020600040101010101" charset="-122"/>
                <a:sym typeface="+mn-ea"/>
              </a:endParaRPr>
            </a:p>
          </p:txBody>
        </p:sp>
        <p:sp>
          <p:nvSpPr>
            <p:cNvPr id="358" name="文本框 357"/>
            <p:cNvSpPr txBox="1"/>
            <p:nvPr/>
          </p:nvSpPr>
          <p:spPr>
            <a:xfrm>
              <a:off x="15588" y="1488"/>
              <a:ext cx="93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Bebas" charset="0"/>
                </a:rPr>
                <a:t>2</a:t>
              </a:r>
              <a:endParaRPr lang="en-US" altLang="zh-CN" sz="28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Bebas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714365" y="2143760"/>
            <a:ext cx="723900" cy="36000"/>
          </a:xfrm>
          <a:prstGeom prst="rect">
            <a:avLst/>
          </a:pr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OPPOSans R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之诊断会话控制服务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0X10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872490" y="122555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40155" y="1412240"/>
            <a:ext cx="9344025" cy="4118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sym typeface="+mn-ea"/>
              </a:rPr>
              <a:t>（2）编辑SessionID和名称：</a:t>
            </a:r>
            <a:endParaRPr lang="en-US" altLang="zh-CN" sz="2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390" y="1889760"/>
            <a:ext cx="6635115" cy="3944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02030" y="495300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ECU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复位服务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0X11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872490" y="122555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40155" y="1412240"/>
            <a:ext cx="8976995" cy="4353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>
                <a:sym typeface="+mn-ea"/>
              </a:rPr>
              <a:t>ECU Reset service</a:t>
            </a:r>
            <a:r>
              <a:rPr lang="zh-CN" altLang="en-US" sz="2000">
                <a:sym typeface="+mn-ea"/>
              </a:rPr>
              <a:t>该服务基于</a:t>
            </a:r>
            <a:r>
              <a:rPr lang="en-US" altLang="zh-CN" sz="2000">
                <a:sym typeface="+mn-ea"/>
              </a:rPr>
              <a:t>ECUReset </a:t>
            </a:r>
            <a:r>
              <a:rPr lang="zh-CN" altLang="en-US" sz="2000">
                <a:sym typeface="+mn-ea"/>
              </a:rPr>
              <a:t>请求消息中嵌入得</a:t>
            </a:r>
            <a:r>
              <a:rPr lang="en-US" altLang="zh-CN" sz="2000">
                <a:sym typeface="+mn-ea"/>
              </a:rPr>
              <a:t>resetType </a:t>
            </a:r>
            <a:r>
              <a:rPr lang="zh-CN" altLang="en-US" sz="2000">
                <a:sym typeface="+mn-ea"/>
              </a:rPr>
              <a:t>参数的内容，来请求服务器有效执行服务器复位。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sz="2000">
                <a:sym typeface="+mn-ea"/>
              </a:rPr>
              <a:t>关于sub-funtion常用的类型如下：</a:t>
            </a:r>
            <a:endParaRPr lang="en-US" sz="2000"/>
          </a:p>
          <a:p>
            <a:endParaRPr lang="en-US" sz="2000"/>
          </a:p>
          <a:p>
            <a:r>
              <a:rPr 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01</a:t>
            </a:r>
            <a:r>
              <a:rPr lang="zh-CN" altLang="en-US" sz="2000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hardreset-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硬复位</a:t>
            </a:r>
            <a:endParaRPr lang="en-US" sz="2000"/>
          </a:p>
          <a:p>
            <a:endParaRPr lang="en-US" sz="2000"/>
          </a:p>
          <a:p>
            <a:r>
              <a:rPr 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02</a:t>
            </a:r>
            <a:r>
              <a:rPr lang="en-US" sz="2000">
                <a:sym typeface="+mn-ea"/>
              </a:rPr>
              <a:t>：keyoffonreset-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钥匙开关复位</a:t>
            </a:r>
            <a:r>
              <a:rPr lang="en-US" sz="2000">
                <a:sym typeface="+mn-ea"/>
              </a:rPr>
              <a:t>  </a:t>
            </a:r>
            <a:endParaRPr lang="en-US" sz="2000"/>
          </a:p>
          <a:p>
            <a:endParaRPr lang="en-US" sz="2000"/>
          </a:p>
          <a:p>
            <a:r>
              <a:rPr lang="en-US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03</a:t>
            </a:r>
            <a:r>
              <a:rPr lang="en-US" sz="2000">
                <a:sym typeface="+mn-ea"/>
              </a:rPr>
              <a:t>：softreset-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软复位</a:t>
            </a:r>
            <a:r>
              <a:rPr lang="en-US" sz="2000">
                <a:sym typeface="+mn-ea"/>
              </a:rPr>
              <a:t> </a:t>
            </a:r>
            <a:endParaRPr lang="en-US" sz="2000">
              <a:sym typeface="+mn-ea"/>
            </a:endParaRPr>
          </a:p>
          <a:p>
            <a:endParaRPr lang="zh-CN" altLang="en-US" sz="2000"/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04</a:t>
            </a:r>
            <a:r>
              <a:rPr lang="zh-CN" altLang="en-US" sz="2000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enablerapidpowershutdown-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启用快速关闭</a:t>
            </a:r>
            <a:endParaRPr lang="zh-CN" altLang="en-US" sz="2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endParaRPr lang="zh-CN" altLang="en-US" sz="2000"/>
          </a:p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05</a:t>
            </a:r>
            <a:r>
              <a:rPr lang="zh-CN" altLang="en-US" sz="2000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disablerapidpowershutdown-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禁用快速关机</a:t>
            </a:r>
            <a:endParaRPr lang="zh-CN" altLang="en-US" sz="2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ECU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复位服务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0X11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872490" y="1225550"/>
            <a:ext cx="9647555" cy="477456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7770" y="1299210"/>
            <a:ext cx="8976995" cy="4353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ym typeface="+mn-ea"/>
              </a:rPr>
              <a:t>服务支持的否定响应码（</a:t>
            </a:r>
            <a:r>
              <a:rPr lang="en-US" altLang="zh-CN" sz="2000">
                <a:sym typeface="+mn-ea"/>
              </a:rPr>
              <a:t>NRC)</a:t>
            </a:r>
            <a:r>
              <a:rPr lang="zh-CN" altLang="en-US" sz="2000">
                <a:sym typeface="+mn-ea"/>
              </a:rPr>
              <a:t>如下：</a:t>
            </a:r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530" y="2072005"/>
            <a:ext cx="7976870" cy="1798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3798570"/>
            <a:ext cx="8042910" cy="1972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安全访问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0X27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795655" y="1498600"/>
            <a:ext cx="9647555" cy="435991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30935" y="2215515"/>
            <a:ext cx="8976995" cy="3173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Security Access,</a:t>
            </a:r>
            <a:r>
              <a:rPr lang="zh-CN" altLang="en-US" sz="2400">
                <a:sym typeface="+mn-ea"/>
              </a:rPr>
              <a:t>安全访问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：由于（保密、排放或安全的原因），安全访问服务是一种方法以方便访问受限制的数据或者诊断服务。</a:t>
            </a:r>
            <a:endParaRPr 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安全访问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0X27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41655" y="1249045"/>
            <a:ext cx="10711180" cy="490664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30935" y="1433195"/>
            <a:ext cx="9966960" cy="4540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>
                <a:sym typeface="+mn-ea"/>
              </a:rPr>
              <a:t> </a:t>
            </a:r>
            <a:r>
              <a:rPr lang="zh-CN" altLang="en-US" sz="2000" b="1">
                <a:sym typeface="+mn-ea"/>
              </a:rPr>
              <a:t>部分</a:t>
            </a:r>
            <a:r>
              <a:rPr lang="en-US" altLang="zh-CN" sz="2000" b="1">
                <a:sym typeface="+mn-ea"/>
              </a:rPr>
              <a:t>UDS</a:t>
            </a:r>
            <a:r>
              <a:rPr lang="zh-CN" altLang="en-US" sz="2000" b="1">
                <a:sym typeface="+mn-ea"/>
              </a:rPr>
              <a:t>操作具有一定的危险性，或会对</a:t>
            </a:r>
            <a:r>
              <a:rPr lang="en-US" altLang="zh-CN" sz="2000" b="1">
                <a:sym typeface="+mn-ea"/>
              </a:rPr>
              <a:t>ECU</a:t>
            </a:r>
            <a:r>
              <a:rPr lang="zh-CN" altLang="en-US" sz="2000" b="1">
                <a:sym typeface="+mn-ea"/>
              </a:rPr>
              <a:t>的功能产生永久性的改变例如：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</a:t>
            </a:r>
            <a:r>
              <a:rPr lang="zh-CN" altLang="en-US" sz="2000">
                <a:sym typeface="+mn-ea"/>
              </a:rPr>
              <a:t>输入输出控制会操作</a:t>
            </a:r>
            <a:r>
              <a:rPr lang="en-US" altLang="zh-CN" sz="2000">
                <a:sym typeface="+mn-ea"/>
              </a:rPr>
              <a:t>ECU</a:t>
            </a:r>
            <a:r>
              <a:rPr lang="zh-CN" altLang="en-US" sz="2000">
                <a:sym typeface="+mn-ea"/>
              </a:rPr>
              <a:t>外部的一些执行器，如果操作不当的话会造成部件损坏或人身危险。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</a:t>
            </a:r>
            <a:r>
              <a:rPr lang="zh-CN" altLang="en-US" sz="2000">
                <a:sym typeface="+mn-ea"/>
              </a:rPr>
              <a:t>写参数服务会通过改变</a:t>
            </a:r>
            <a:r>
              <a:rPr lang="en-US" altLang="zh-CN" sz="2000">
                <a:sym typeface="+mn-ea"/>
              </a:rPr>
              <a:t>ECU</a:t>
            </a:r>
            <a:r>
              <a:rPr lang="zh-CN" altLang="en-US" sz="2000">
                <a:sym typeface="+mn-ea"/>
              </a:rPr>
              <a:t>内部的一些标定参数来永久性的改变</a:t>
            </a:r>
            <a:r>
              <a:rPr lang="en-US" altLang="zh-CN" sz="2000">
                <a:sym typeface="+mn-ea"/>
              </a:rPr>
              <a:t>ECU</a:t>
            </a:r>
            <a:r>
              <a:rPr lang="zh-CN" altLang="en-US" sz="2000">
                <a:sym typeface="+mn-ea"/>
              </a:rPr>
              <a:t>的功能，如改写发动机扭矩限值来提高车辆动力。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3.</a:t>
            </a:r>
            <a:r>
              <a:rPr lang="en-US" altLang="zh-CN" sz="2000">
                <a:sym typeface="+mn-ea"/>
              </a:rPr>
              <a:t>BootLoader</a:t>
            </a:r>
            <a:r>
              <a:rPr lang="zh-CN" altLang="en-US" sz="2000">
                <a:sym typeface="+mn-ea"/>
              </a:rPr>
              <a:t>程序刷写功能所用到的服务会永久性的改写</a:t>
            </a:r>
            <a:r>
              <a:rPr lang="en-US" altLang="zh-CN" sz="2000">
                <a:sym typeface="+mn-ea"/>
              </a:rPr>
              <a:t>ECU</a:t>
            </a:r>
            <a:r>
              <a:rPr lang="zh-CN" altLang="en-US" sz="2000">
                <a:sym typeface="+mn-ea"/>
              </a:rPr>
              <a:t>中的程序。</a:t>
            </a:r>
            <a:r>
              <a:rPr lang="en-US" altLang="zh-CN" sz="2000">
                <a:sym typeface="+mn-ea"/>
              </a:rPr>
              <a:t> 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>
                <a:sym typeface="+mn-ea"/>
              </a:rPr>
              <a:t>这一类的服务不允许随便执行，需要经过一个安全访问（</a:t>
            </a:r>
            <a:r>
              <a:rPr lang="en-US" altLang="zh-CN" sz="2000">
                <a:sym typeface="+mn-ea"/>
              </a:rPr>
              <a:t>27</a:t>
            </a:r>
            <a:r>
              <a:rPr lang="zh-CN" altLang="en-US" sz="2000">
                <a:sym typeface="+mn-ea"/>
              </a:rPr>
              <a:t>服务），在</a:t>
            </a:r>
            <a:r>
              <a:rPr lang="en-US" altLang="zh-CN" sz="2000">
                <a:sym typeface="+mn-ea"/>
              </a:rPr>
              <a:t>27</a:t>
            </a:r>
            <a:r>
              <a:rPr lang="zh-CN" altLang="en-US" sz="2000">
                <a:sym typeface="+mn-ea"/>
              </a:rPr>
              <a:t>服务被正确执行之后，</a:t>
            </a:r>
            <a:r>
              <a:rPr lang="en-US" altLang="zh-CN" sz="2000">
                <a:sym typeface="+mn-ea"/>
              </a:rPr>
              <a:t>ECU</a:t>
            </a:r>
            <a:r>
              <a:rPr lang="zh-CN" altLang="en-US" sz="2000">
                <a:sym typeface="+mn-ea"/>
              </a:rPr>
              <a:t>会进入到解锁状态，从而允许执行一些更高级别的操作。</a:t>
            </a:r>
            <a:endParaRPr lang="zh-CN" altLang="en-US" sz="2000"/>
          </a:p>
          <a:p>
            <a:endParaRPr lang="zh-CN" altLang="en-US" sz="2400"/>
          </a:p>
          <a:p>
            <a:r>
              <a:rPr lang="en-US" altLang="zh-CN" sz="2400">
                <a:highlight>
                  <a:srgbClr val="FFFF00"/>
                </a:highlight>
                <a:sym typeface="+mn-ea"/>
              </a:rPr>
              <a:t>27</a:t>
            </a:r>
            <a:r>
              <a:rPr lang="zh-CN" altLang="en-US" sz="2400">
                <a:highlight>
                  <a:srgbClr val="FFFF00"/>
                </a:highlight>
                <a:sym typeface="+mn-ea"/>
              </a:rPr>
              <a:t>服务需要在非默认会话下执行，当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ECU</a:t>
            </a:r>
            <a:r>
              <a:rPr lang="zh-CN" altLang="en-US" sz="2400">
                <a:highlight>
                  <a:srgbClr val="FFFF00"/>
                </a:highlight>
                <a:sym typeface="+mn-ea"/>
              </a:rPr>
              <a:t>返回默认会话时，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ECU</a:t>
            </a:r>
            <a:r>
              <a:rPr lang="zh-CN" altLang="en-US" sz="2400">
                <a:highlight>
                  <a:srgbClr val="FFFF00"/>
                </a:highlight>
                <a:sym typeface="+mn-ea"/>
              </a:rPr>
              <a:t>重新上锁。</a:t>
            </a:r>
            <a:endParaRPr 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安全访问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0X27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33830"/>
            <a:ext cx="9621520" cy="43561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2520" y="1626870"/>
            <a:ext cx="9966960" cy="43472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关于sub-funtion常用的类型如下：</a:t>
            </a:r>
            <a:endParaRPr lang="en-US" sz="2800">
              <a:sym typeface="+mn-ea"/>
            </a:endParaRPr>
          </a:p>
          <a:p>
            <a:endParaRPr lang="en-US" sz="2800">
              <a:sym typeface="+mn-ea"/>
            </a:endParaRPr>
          </a:p>
          <a:p>
            <a:endParaRPr lang="en-US" sz="2800"/>
          </a:p>
          <a:p>
            <a:r>
              <a:rPr 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01</a:t>
            </a:r>
            <a:r>
              <a:rPr lang="en-US" sz="2800">
                <a:sym typeface="+mn-ea"/>
              </a:rPr>
              <a:t>：</a:t>
            </a:r>
            <a:r>
              <a:rPr lang="zh-CN" altLang="en-US" sz="2800">
                <a:sym typeface="+mn-ea"/>
              </a:rPr>
              <a:t>请求种子（</a:t>
            </a:r>
            <a:r>
              <a:rPr lang="en-US" altLang="zh-CN" sz="2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seed</a:t>
            </a:r>
            <a:r>
              <a:rPr lang="zh-CN" altLang="en-US" sz="2800">
                <a:sym typeface="+mn-ea"/>
              </a:rPr>
              <a:t>）</a:t>
            </a:r>
            <a:r>
              <a:rPr lang="en-US" sz="2800">
                <a:sym typeface="+mn-ea"/>
              </a:rPr>
              <a:t>；</a:t>
            </a:r>
            <a:endParaRPr lang="en-US" sz="2800">
              <a:sym typeface="+mn-ea"/>
            </a:endParaRPr>
          </a:p>
          <a:p>
            <a:endParaRPr lang="en-US" sz="2800"/>
          </a:p>
          <a:p>
            <a:endParaRPr lang="en-US" sz="2800"/>
          </a:p>
          <a:p>
            <a:r>
              <a:rPr 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02</a:t>
            </a:r>
            <a:r>
              <a:rPr lang="en-US" sz="2800">
                <a:sym typeface="+mn-ea"/>
              </a:rPr>
              <a:t>：</a:t>
            </a:r>
            <a:r>
              <a:rPr lang="zh-CN" altLang="en-US" sz="2800">
                <a:sym typeface="+mn-ea"/>
              </a:rPr>
              <a:t>发送密钥（</a:t>
            </a:r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key </a:t>
            </a:r>
            <a:r>
              <a:rPr lang="en-US" altLang="zh-CN" sz="2800">
                <a:sym typeface="+mn-ea"/>
              </a:rPr>
              <a:t> )</a:t>
            </a:r>
            <a:r>
              <a:rPr lang="en-US" sz="2800">
                <a:sym typeface="+mn-ea"/>
              </a:rPr>
              <a:t>；</a:t>
            </a:r>
            <a:endParaRPr lang="en-US" sz="2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安全访问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0X27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33830"/>
            <a:ext cx="9621520" cy="43561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90320" y="1569720"/>
            <a:ext cx="9966960" cy="43472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>
                <a:sym typeface="+mn-ea"/>
              </a:rPr>
              <a:t>27</a:t>
            </a:r>
            <a:r>
              <a:rPr lang="zh-CN" altLang="en-US" sz="2800">
                <a:sym typeface="+mn-ea"/>
              </a:rPr>
              <a:t>服务操作过程</a:t>
            </a:r>
            <a:r>
              <a:rPr lang="en-US" sz="2800">
                <a:sym typeface="+mn-ea"/>
              </a:rPr>
              <a:t>：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              </a:t>
            </a:r>
            <a:endParaRPr lang="en-US" sz="2800">
              <a:sym typeface="+mn-ea"/>
            </a:endParaRPr>
          </a:p>
          <a:p>
            <a:r>
              <a:rPr lang="en-US" sz="2800"/>
              <a:t>         </a:t>
            </a:r>
            <a:endParaRPr lang="en-US" sz="2800"/>
          </a:p>
          <a:p>
            <a:r>
              <a:rPr 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en-US" sz="2800"/>
          </a:p>
          <a:p>
            <a:endParaRPr lang="en-US" sz="2800"/>
          </a:p>
          <a:p>
            <a:r>
              <a:rPr 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sz="2800">
                <a:sym typeface="+mn-ea"/>
              </a:rPr>
              <a:t>        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    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    Tester                            ECU</a:t>
            </a:r>
            <a:endParaRPr lang="en-US" sz="2800">
              <a:sym typeface="+mn-ea"/>
            </a:endParaRPr>
          </a:p>
        </p:txBody>
      </p:sp>
      <p:pic>
        <p:nvPicPr>
          <p:cNvPr id="5" name="图片 4" descr="templates\docerresourceshop\icons\\32303038313139313b32303038313039333bb5e7c4d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55165" y="2971800"/>
            <a:ext cx="914400" cy="914400"/>
          </a:xfrm>
          <a:prstGeom prst="rect">
            <a:avLst/>
          </a:prstGeom>
        </p:spPr>
      </p:pic>
      <p:pic>
        <p:nvPicPr>
          <p:cNvPr id="10" name="图片 9" descr="templates\docerresourceshop\icons\\303b32303139323638393bc6fbb3b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055" y="2859405"/>
            <a:ext cx="914400" cy="914400"/>
          </a:xfrm>
          <a:prstGeom prst="rect">
            <a:avLst/>
          </a:prstGeom>
        </p:spPr>
      </p:pic>
      <p:sp>
        <p:nvSpPr>
          <p:cNvPr id="15" name="空心弧 14"/>
          <p:cNvSpPr/>
          <p:nvPr/>
        </p:nvSpPr>
        <p:spPr>
          <a:xfrm flipV="1">
            <a:off x="2471420" y="3261995"/>
            <a:ext cx="6209665" cy="935355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空心弧 15"/>
          <p:cNvSpPr/>
          <p:nvPr/>
        </p:nvSpPr>
        <p:spPr>
          <a:xfrm>
            <a:off x="2740025" y="2680335"/>
            <a:ext cx="5663565" cy="63119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46475" y="2280285"/>
            <a:ext cx="4258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27 01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en-US" altLang="zh-CN">
                <a:solidFill>
                  <a:srgbClr val="FF0000"/>
                </a:solidFill>
              </a:rPr>
              <a:t>seed</a:t>
            </a:r>
            <a:r>
              <a:rPr lang="en-US" altLang="zh-CN"/>
              <a:t>    67 01 </a:t>
            </a:r>
            <a:r>
              <a:rPr lang="zh-CN" altLang="en-US"/>
              <a:t>发送</a:t>
            </a:r>
            <a:r>
              <a:rPr lang="en-US" altLang="zh-CN"/>
              <a:t>seed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3547110" y="3423285"/>
            <a:ext cx="4030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27 02 </a:t>
            </a:r>
            <a:r>
              <a:rPr lang="zh-CN" altLang="en-US">
                <a:solidFill>
                  <a:srgbClr val="FF0000"/>
                </a:solidFill>
              </a:rPr>
              <a:t>发送</a:t>
            </a:r>
            <a:r>
              <a:rPr lang="en-US" altLang="zh-CN">
                <a:solidFill>
                  <a:srgbClr val="FF0000"/>
                </a:solidFill>
              </a:rPr>
              <a:t>key </a:t>
            </a:r>
            <a:r>
              <a:rPr lang="en-US" altLang="zh-CN"/>
              <a:t>   67 02 </a:t>
            </a:r>
            <a:r>
              <a:rPr lang="zh-CN" altLang="en-US"/>
              <a:t>解锁</a:t>
            </a:r>
            <a:r>
              <a:rPr lang="zh-CN" altLang="en-US"/>
              <a:t>成功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安全访问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0X27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15415"/>
            <a:ext cx="9621520" cy="450151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986280"/>
            <a:ext cx="8892540" cy="3732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request 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27 01</a:t>
            </a:r>
            <a:endParaRPr lang="en-US" altLang="zh-CN" sz="2400">
              <a:sym typeface="+mn-ea"/>
            </a:endParaRPr>
          </a:p>
          <a:p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response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67 01 22  33  44  55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request 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27 02</a:t>
            </a:r>
            <a:r>
              <a:rPr lang="en-US" altLang="zh-CN" sz="2400">
                <a:sym typeface="+mn-ea"/>
              </a:rPr>
              <a:t> AA  BB  CC  DD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response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67 02 </a:t>
            </a:r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response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7F 27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35</a:t>
            </a:r>
            <a:r>
              <a:rPr lang="zh-CN" altLang="en-US" sz="2400">
                <a:sym typeface="+mn-ea"/>
              </a:rPr>
              <a:t>（密钥无效）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response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7F 27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36</a:t>
            </a:r>
            <a:r>
              <a:rPr lang="zh-CN" altLang="en-US" sz="2400">
                <a:sym typeface="+mn-ea"/>
              </a:rPr>
              <a:t>（超过最大尝试次数）</a:t>
            </a:r>
            <a:r>
              <a:rPr lang="en-US" altLang="zh-CN" sz="2400">
                <a:sym typeface="+mn-ea"/>
              </a:rPr>
              <a:t>--3</a:t>
            </a:r>
            <a:r>
              <a:rPr lang="zh-CN" altLang="en-US" sz="2400">
                <a:sym typeface="+mn-ea"/>
              </a:rPr>
              <a:t>次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response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 7F 27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37</a:t>
            </a:r>
            <a:r>
              <a:rPr lang="zh-CN" altLang="en-US" sz="2400">
                <a:sym typeface="+mn-ea"/>
              </a:rPr>
              <a:t>（延时要求不满足）</a:t>
            </a:r>
            <a:r>
              <a:rPr lang="en-US" altLang="zh-CN" sz="2400">
                <a:sym typeface="+mn-ea"/>
              </a:rPr>
              <a:t>  --10</a:t>
            </a:r>
            <a:r>
              <a:rPr lang="zh-CN" altLang="en-US" sz="2400">
                <a:sym typeface="+mn-ea"/>
              </a:rPr>
              <a:t>秒</a:t>
            </a:r>
            <a:endParaRPr 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通信控制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0X28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15415"/>
            <a:ext cx="9621520" cy="450151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96695" y="1920240"/>
            <a:ext cx="8553450" cy="3732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“CommunicationControl”</a:t>
            </a:r>
            <a:r>
              <a:rPr lang="zh-CN" altLang="en-US" sz="2400">
                <a:sym typeface="+mn-ea"/>
              </a:rPr>
              <a:t>通信控制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：通信控制服务用于</a:t>
            </a:r>
            <a:r>
              <a:rPr lang="zh-C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开启</a:t>
            </a:r>
            <a:r>
              <a:rPr lang="en-US" altLang="zh-CN" sz="2400">
                <a:sym typeface="+mn-ea"/>
              </a:rPr>
              <a:t>/</a:t>
            </a:r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关闭</a:t>
            </a:r>
            <a:r>
              <a:rPr lang="zh-CN" altLang="en-US" sz="2400">
                <a:sym typeface="+mn-ea"/>
              </a:rPr>
              <a:t>电控单元对某些报文的发送或接受</a:t>
            </a:r>
            <a:endParaRPr 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通信控制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0X28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15415"/>
            <a:ext cx="9621520" cy="450151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3205" y="1713230"/>
            <a:ext cx="8553450" cy="3939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关于sub-Function常用的类型如下：</a:t>
            </a:r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1.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00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使能接收和发送</a:t>
            </a:r>
            <a:r>
              <a:rPr lang="en-US" altLang="zh-CN" sz="2400">
                <a:sym typeface="+mn-ea"/>
              </a:rPr>
              <a:t>     2.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01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使能接收关闭发送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en-US" altLang="zh-CN" sz="2400">
                <a:sym typeface="+mn-ea"/>
              </a:rPr>
              <a:t>3.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02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关闭接收使能发送</a:t>
            </a:r>
            <a:r>
              <a:rPr lang="en-US" altLang="zh-CN" sz="2400">
                <a:sym typeface="+mn-ea"/>
              </a:rPr>
              <a:t>   4.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03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关闭接收和发送</a:t>
            </a:r>
            <a:endParaRPr 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45515" y="7975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UDS诊断</a:t>
            </a:r>
            <a:r>
              <a:rPr sz="3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服务介绍</a:t>
            </a:r>
            <a:endParaRPr lang="zh-CN" altLang="en-US" sz="32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0740" y="1951355"/>
            <a:ext cx="9452610" cy="320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spcBef>
                <a:spcPts val="1000"/>
              </a:spcBef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UDS（Unified Diagnostic Services，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+mn-ea"/>
              </a:rPr>
              <a:t>统一诊断服务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）是诊断测试仪（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tester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）和ECU之间的一种通信协议，在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+mn-ea"/>
              </a:rPr>
              <a:t>ISO14229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中规定。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 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诊断工具与车内的所有ECU均有连接，且这些ECU均启用了UDS服务。车载网络分为四层，物理层、数据链路层、网络层和应用层，诊断服务位于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sym typeface="+mn-ea"/>
              </a:rPr>
              <a:t>应用层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。服务ID（SID）和与服务相关的参数包含在CAN数据帧的8个数据字节中，这些数据帧是从诊断工具发出的。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912746" y="4036398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11038205" y="5034280"/>
            <a:ext cx="372110" cy="17405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1041786" y="450736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120889" y="375219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通信控制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0X28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15415"/>
            <a:ext cx="9621520" cy="450151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34135" y="1892300"/>
            <a:ext cx="8553450" cy="3939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关于</a:t>
            </a:r>
            <a:r>
              <a:rPr lang="zh-CN" altLang="en-US" sz="2400">
                <a:sym typeface="+mn-ea"/>
              </a:rPr>
              <a:t>通信的报文</a:t>
            </a:r>
            <a:r>
              <a:rPr lang="en-US" sz="2400">
                <a:sym typeface="+mn-ea"/>
              </a:rPr>
              <a:t>类型如下：</a:t>
            </a:r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1.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01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一般通信报文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en-US" altLang="zh-CN" sz="2400">
                <a:sym typeface="+mn-ea"/>
              </a:rPr>
              <a:t>2.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02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网络管理报文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en-US" altLang="zh-CN" sz="2400">
                <a:sym typeface="+mn-ea"/>
              </a:rPr>
              <a:t>3.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03</a:t>
            </a:r>
            <a:r>
              <a:rPr lang="en-US" altLang="zh-CN" sz="2400">
                <a:sym typeface="+mn-ea"/>
              </a:rPr>
              <a:t>--</a:t>
            </a:r>
            <a:r>
              <a:rPr lang="zh-CN" altLang="en-US" sz="2400">
                <a:sym typeface="+mn-ea"/>
              </a:rPr>
              <a:t>一般通信报文和网络管理报文</a:t>
            </a:r>
            <a:endParaRPr lang="zh-CN" altLang="en-US" sz="2400"/>
          </a:p>
          <a:p>
            <a:endParaRPr lang="en-US"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通信控制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0X28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415415"/>
            <a:ext cx="9621520" cy="450151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685290"/>
            <a:ext cx="8553450" cy="3307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 </a:t>
            </a:r>
            <a:endParaRPr lang="en-US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8960" y="2303145"/>
            <a:ext cx="7543800" cy="2492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70710" y="5189855"/>
            <a:ext cx="496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待机握手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0X3E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566545"/>
            <a:ext cx="9621520" cy="399161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948815"/>
            <a:ext cx="8553450" cy="3044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olidFill>
                  <a:sysClr val="windowText" lastClr="000000"/>
                </a:solidFill>
                <a:sym typeface="+mn-ea"/>
              </a:rPr>
              <a:t>：</a:t>
            </a:r>
            <a:r>
              <a:rPr lang="en-US" altLang="zh-CN" sz="2400">
                <a:solidFill>
                  <a:sysClr val="windowText" lastClr="000000"/>
                </a:solidFill>
                <a:sym typeface="+mn-ea"/>
              </a:rPr>
              <a:t>Tester Present</a:t>
            </a:r>
            <a:r>
              <a:rPr lang="zh-CN" altLang="en-US" sz="2400">
                <a:solidFill>
                  <a:sysClr val="windowText" lastClr="000000"/>
                </a:solidFill>
                <a:sym typeface="+mn-ea"/>
              </a:rPr>
              <a:t>，待机握手</a:t>
            </a:r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olidFill>
                  <a:sysClr val="windowText" lastClr="000000"/>
                </a:solidFill>
                <a:sym typeface="+mn-ea"/>
              </a:rPr>
              <a:t>：该服务用于向一个或多个服务器指示客户端仍连接到车辆，并且先前已激活的某些诊断服务或通信将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保持活动状态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70710" y="5189855"/>
            <a:ext cx="496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待机握手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0X3E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199515"/>
            <a:ext cx="9621520" cy="506476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543685"/>
            <a:ext cx="8553450" cy="4483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关于sub-function类型如下：</a:t>
            </a:r>
            <a:endParaRPr lang="en-US" sz="2400">
              <a:sym typeface="+mn-ea"/>
            </a:endParaRPr>
          </a:p>
          <a:p>
            <a:endParaRPr lang="zh-CN" altLang="en-US" sz="2400"/>
          </a:p>
          <a:p>
            <a:r>
              <a:rPr lang="en-US" altLang="zh-CN" sz="2400">
                <a:sym typeface="+mn-ea"/>
              </a:rPr>
              <a:t>1.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00</a:t>
            </a:r>
            <a:r>
              <a:rPr lang="en-US" altLang="zh-CN" sz="2400">
                <a:sym typeface="+mn-ea"/>
              </a:rPr>
              <a:t>==</a:t>
            </a:r>
            <a:r>
              <a:rPr lang="zh-CN" altLang="en-US" sz="2400">
                <a:sym typeface="+mn-ea"/>
              </a:rPr>
              <a:t>当</a:t>
            </a:r>
            <a:r>
              <a:rPr lang="en-US" altLang="zh-CN" sz="2400">
                <a:sym typeface="+mn-ea"/>
              </a:rPr>
              <a:t>sub-function</a:t>
            </a:r>
            <a:r>
              <a:rPr lang="zh-CN" altLang="en-US" sz="2400">
                <a:sym typeface="+mn-ea"/>
              </a:rPr>
              <a:t>是</a:t>
            </a:r>
            <a:r>
              <a:rPr lang="en-US" altLang="zh-CN" sz="2400">
                <a:sym typeface="+mn-ea"/>
              </a:rPr>
              <a:t>0x00</a:t>
            </a:r>
            <a:r>
              <a:rPr lang="zh-CN" altLang="en-US" sz="2400">
                <a:sym typeface="+mn-ea"/>
              </a:rPr>
              <a:t>时，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ECU</a:t>
            </a:r>
            <a:r>
              <a:rPr lang="zh-C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需要给出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response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>
                <a:sym typeface="+mn-ea"/>
              </a:rPr>
              <a:t>2.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80</a:t>
            </a:r>
            <a:r>
              <a:rPr lang="en-US" altLang="zh-CN" sz="2400">
                <a:sym typeface="+mn-ea"/>
              </a:rPr>
              <a:t>==</a:t>
            </a:r>
            <a:r>
              <a:rPr lang="zh-CN" altLang="en-US" sz="2400">
                <a:sym typeface="+mn-ea"/>
              </a:rPr>
              <a:t>当</a:t>
            </a:r>
            <a:r>
              <a:rPr lang="en-US" altLang="zh-CN" sz="2400">
                <a:sym typeface="+mn-ea"/>
              </a:rPr>
              <a:t>sub-function</a:t>
            </a:r>
            <a:r>
              <a:rPr lang="zh-CN" altLang="en-US" sz="2400">
                <a:sym typeface="+mn-ea"/>
              </a:rPr>
              <a:t>是</a:t>
            </a:r>
            <a:r>
              <a:rPr lang="en-US" altLang="zh-CN" sz="2400">
                <a:sym typeface="+mn-ea"/>
              </a:rPr>
              <a:t>0x80</a:t>
            </a:r>
            <a:r>
              <a:rPr lang="zh-CN" altLang="en-US" sz="2400">
                <a:sym typeface="+mn-ea"/>
              </a:rPr>
              <a:t>时，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ECU</a:t>
            </a:r>
            <a:r>
              <a:rPr lang="zh-C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无需给出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response</a:t>
            </a:r>
            <a:endParaRPr lang="en-US" altLang="zh-CN" sz="2400"/>
          </a:p>
          <a:p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70710" y="5189855"/>
            <a:ext cx="496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680" y="3898900"/>
            <a:ext cx="7436485" cy="19577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访问时间参数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0X83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543685"/>
            <a:ext cx="9621520" cy="4382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543685"/>
            <a:ext cx="8553450" cy="4483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Access Timing Parameter,</a:t>
            </a:r>
            <a:r>
              <a:rPr lang="zh-CN" altLang="en-US" sz="2400">
                <a:sym typeface="+mn-ea"/>
              </a:rPr>
              <a:t>访问时间参数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：可以用来控制</a:t>
            </a:r>
            <a:r>
              <a:rPr lang="en-US" altLang="zh-CN" sz="2400">
                <a:sym typeface="+mn-ea"/>
              </a:rPr>
              <a:t>ECU</a:t>
            </a:r>
            <a:r>
              <a:rPr lang="zh-CN" altLang="en-US" sz="2400">
                <a:sym typeface="+mn-ea"/>
              </a:rPr>
              <a:t>内部诊断相关的时间参数，可以进行读取、修改等，但这些参数是暂时的，当诊断会话切换时以及重启</a:t>
            </a:r>
            <a:r>
              <a:rPr lang="en-US" altLang="zh-CN" sz="2400">
                <a:sym typeface="+mn-ea"/>
              </a:rPr>
              <a:t>ECU</a:t>
            </a:r>
            <a:r>
              <a:rPr lang="zh-CN" altLang="en-US" sz="2400">
                <a:sym typeface="+mn-ea"/>
              </a:rPr>
              <a:t>时，被控制的时间参数应该恢复默认状态。具体能够对哪些参数进行操作取决于</a:t>
            </a:r>
            <a:r>
              <a:rPr lang="en-US" altLang="zh-CN" sz="2400">
                <a:sym typeface="+mn-ea"/>
              </a:rPr>
              <a:t>ECU</a:t>
            </a:r>
            <a:r>
              <a:rPr lang="zh-CN" altLang="en-US" sz="2400">
                <a:sym typeface="+mn-ea"/>
              </a:rPr>
              <a:t>的支持情况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安全数据传输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0X84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543685"/>
            <a:ext cx="9621520" cy="4382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862455"/>
            <a:ext cx="8553450" cy="3307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Securd Data Transmission,</a:t>
            </a:r>
            <a:r>
              <a:rPr lang="zh-CN" altLang="en-US" sz="2400">
                <a:sym typeface="+mn-ea"/>
              </a:rPr>
              <a:t>安全数据传输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：客户端使用此服务以扩展的数据链路安全性执行数据传输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控制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DTC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设置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0X85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78535" y="1647825"/>
            <a:ext cx="9621520" cy="4382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1240" y="2215515"/>
            <a:ext cx="8967470" cy="2970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Control DTC Setting ,</a:t>
            </a:r>
            <a:r>
              <a:rPr lang="zh-CN" altLang="en-US" sz="2400">
                <a:sym typeface="+mn-ea"/>
              </a:rPr>
              <a:t>控制</a:t>
            </a:r>
            <a:r>
              <a:rPr lang="en-US" altLang="zh-CN" sz="2400">
                <a:sym typeface="+mn-ea"/>
              </a:rPr>
              <a:t>DTC</a:t>
            </a:r>
            <a:r>
              <a:rPr lang="zh-CN" altLang="en-US" sz="2400">
                <a:sym typeface="+mn-ea"/>
              </a:rPr>
              <a:t>设置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 控制诊断故障码设置服务，简单说客户端可以利用此               服务让服务端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停止</a:t>
            </a:r>
            <a:r>
              <a:rPr lang="en-US" altLang="zh-CN" sz="2400">
                <a:sym typeface="+mn-ea"/>
              </a:rPr>
              <a:t>或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恢复</a:t>
            </a:r>
            <a:r>
              <a:rPr lang="en-US" altLang="zh-CN" sz="2400">
                <a:sym typeface="+mn-ea"/>
              </a:rPr>
              <a:t>DTC状态位更新。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控制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DTC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设置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0X85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78535" y="1647825"/>
            <a:ext cx="9621520" cy="4382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989455"/>
            <a:ext cx="8517890" cy="3638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0x85</a:t>
            </a:r>
            <a:r>
              <a:rPr lang="zh-CN" altLang="en-US" sz="2400">
                <a:sym typeface="+mn-ea"/>
              </a:rPr>
              <a:t>服务格式：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1.SID </a:t>
            </a:r>
            <a:r>
              <a:rPr lang="zh-CN" altLang="en-US" sz="2400">
                <a:sym typeface="+mn-ea"/>
              </a:rPr>
              <a:t>一个</a:t>
            </a:r>
            <a:r>
              <a:rPr lang="en-US" altLang="zh-CN" sz="2400">
                <a:sym typeface="+mn-ea"/>
              </a:rPr>
              <a:t>byte </a:t>
            </a:r>
            <a:r>
              <a:rPr lang="zh-CN" altLang="en-US" sz="2400">
                <a:sym typeface="+mn-ea"/>
              </a:rPr>
              <a:t>即</a:t>
            </a:r>
            <a:r>
              <a:rPr lang="en-US" altLang="zh-CN" sz="2400">
                <a:sym typeface="+mn-ea"/>
              </a:rPr>
              <a:t> 0x85</a:t>
            </a:r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2.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01</a:t>
            </a:r>
            <a:r>
              <a:rPr lang="en-US" altLang="zh-CN" sz="2400">
                <a:sym typeface="+mn-ea"/>
              </a:rPr>
              <a:t>==</a:t>
            </a:r>
            <a:r>
              <a:rPr lang="zh-C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恢复</a:t>
            </a:r>
            <a:endParaRPr lang="zh-CN" altLang="en-US" sz="24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3.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02</a:t>
            </a:r>
            <a:r>
              <a:rPr lang="en-US" altLang="zh-CN" sz="2400">
                <a:sym typeface="+mn-ea"/>
              </a:rPr>
              <a:t>==</a:t>
            </a:r>
            <a:r>
              <a:rPr lang="zh-C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暂停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4.</a:t>
            </a:r>
            <a:r>
              <a:rPr lang="zh-CN" altLang="en-US" sz="2400">
                <a:sym typeface="+mn-ea"/>
              </a:rPr>
              <a:t>各厂商自行定义，比如：</a:t>
            </a:r>
            <a:r>
              <a:rPr lang="en-US" altLang="zh-CN" sz="2400">
                <a:sym typeface="+mn-ea"/>
              </a:rPr>
              <a:t>FF FF FF</a:t>
            </a:r>
            <a:r>
              <a:rPr lang="zh-CN" altLang="en-US" sz="2400">
                <a:sym typeface="+mn-ea"/>
              </a:rPr>
              <a:t>来表示这条诊断命令是针对所有的</a:t>
            </a:r>
            <a:r>
              <a:rPr lang="en-US" altLang="zh-CN" sz="2400">
                <a:sym typeface="+mn-ea"/>
              </a:rPr>
              <a:t>DTC</a:t>
            </a:r>
            <a:r>
              <a:rPr lang="zh-CN" altLang="en-US" sz="2400">
                <a:sym typeface="+mn-ea"/>
              </a:rPr>
              <a:t>。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控制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DTC</a:t>
            </a:r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设置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0X85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78535" y="1647825"/>
            <a:ext cx="9621520" cy="4382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989455"/>
            <a:ext cx="8517890" cy="3638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 </a:t>
            </a:r>
            <a:endParaRPr 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280" y="1858010"/>
            <a:ext cx="7512685" cy="1938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3796030"/>
            <a:ext cx="7485380" cy="20789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事件响应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0X86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78535" y="1647825"/>
            <a:ext cx="9621520" cy="438213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914525"/>
            <a:ext cx="8517890" cy="3638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Response Event</a:t>
            </a:r>
            <a:r>
              <a:rPr lang="zh-CN" altLang="en-US" sz="2400">
                <a:sym typeface="+mn-ea"/>
              </a:rPr>
              <a:t>，事件响应</a:t>
            </a:r>
            <a:endParaRPr lang="zh-CN" alt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：该服务是请求服务器启动或停止对指定事件的响应的传输。</a:t>
            </a:r>
            <a:endParaRPr 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45515" y="507365"/>
            <a:ext cx="9638665" cy="572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20204" pitchFamily="34" charset="0"/>
                <a:sym typeface="+mn-ea"/>
              </a:rPr>
              <a:t>UDS</a:t>
            </a:r>
            <a:r>
              <a:rPr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20204" pitchFamily="34" charset="0"/>
                <a:sym typeface="+mn-ea"/>
              </a:rPr>
              <a:t>诊断通信机制</a:t>
            </a:r>
            <a:r>
              <a:rPr sz="3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+mn-ea"/>
              </a:rPr>
              <a:t>（</a:t>
            </a:r>
            <a:r>
              <a:rPr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FillTx/>
                <a:latin typeface="Arial" panose="020B0604020202020204" pitchFamily="34" charset="0"/>
                <a:sym typeface="+mn-ea"/>
              </a:rPr>
              <a:t>基于C/S架构的请求/响应机制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uFillTx/>
                <a:latin typeface="Arial" panose="020B0604020202020204" pitchFamily="34" charset="0"/>
                <a:sym typeface="+mn-ea"/>
              </a:rPr>
              <a:t> </a:t>
            </a:r>
            <a:r>
              <a:rPr sz="3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+mn-ea"/>
              </a:rPr>
              <a:t>）</a:t>
            </a:r>
            <a:endParaRPr lang="zh-CN" altLang="en-US" sz="32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0740" y="1951355"/>
            <a:ext cx="9452610" cy="320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+mn-ea"/>
              </a:rPr>
              <a:t> </a:t>
            </a: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0912746" y="4036398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11038205" y="5034280"/>
            <a:ext cx="372110" cy="17405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1041786" y="450736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120889" y="375219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1951355"/>
            <a:ext cx="9070975" cy="44348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事件响应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0X86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271270"/>
            <a:ext cx="9621520" cy="51435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575435"/>
            <a:ext cx="851789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关于sub-function类型如下</a:t>
            </a:r>
            <a:endParaRPr 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145" y="2215515"/>
            <a:ext cx="8864600" cy="3535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事件响应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0X86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271270"/>
            <a:ext cx="9621520" cy="51435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543685"/>
            <a:ext cx="8517890" cy="3977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>
                <a:sym typeface="+mn-ea"/>
              </a:rPr>
              <a:t>关于sub-function类型如下</a:t>
            </a:r>
            <a:endParaRPr 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2327910"/>
            <a:ext cx="7556500" cy="3549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UDS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之</a:t>
            </a:r>
            <a:r>
              <a:rPr 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链路控制</a:t>
            </a:r>
            <a:r>
              <a:rPr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服务</a:t>
            </a:r>
            <a:r>
              <a: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：</a:t>
            </a:r>
            <a:r>
              <a:rPr lang="en-US" altLang="zh-CN" sz="3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0X87</a:t>
            </a:r>
            <a:endParaRPr lang="en-US" altLang="zh-CN" sz="32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543685"/>
            <a:ext cx="9621520" cy="425958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2297430"/>
            <a:ext cx="8517890" cy="3223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简称</a:t>
            </a:r>
            <a:r>
              <a:rPr lang="zh-CN" altLang="en-US" sz="2400">
                <a:sym typeface="+mn-ea"/>
              </a:rPr>
              <a:t>：</a:t>
            </a:r>
            <a:r>
              <a:rPr lang="en-US" altLang="zh-CN" sz="2400">
                <a:sym typeface="+mn-ea"/>
              </a:rPr>
              <a:t>Link Control,</a:t>
            </a:r>
            <a:r>
              <a:rPr lang="zh-CN" altLang="en-US" sz="2400">
                <a:sym typeface="+mn-ea"/>
              </a:rPr>
              <a:t>链路控制</a:t>
            </a:r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r>
              <a:rPr lang="zh-CN" altLang="en-US" sz="2400">
                <a:sym typeface="+mn-ea"/>
              </a:rPr>
              <a:t>：客户端请求控制通信波特率。LinkControl服务用于控制客户端和服务器之间的通信链接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波特率</a:t>
            </a:r>
            <a:r>
              <a:rPr lang="zh-CN" altLang="en-US" sz="2400">
                <a:sym typeface="+mn-ea"/>
              </a:rPr>
              <a:t>，以交换诊断数据。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842010" y="1616710"/>
            <a:ext cx="11142980" cy="4840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548" h="9074">
                <a:moveTo>
                  <a:pt x="2770" y="0"/>
                </a:moveTo>
                <a:lnTo>
                  <a:pt x="17548" y="0"/>
                </a:lnTo>
                <a:lnTo>
                  <a:pt x="17548" y="6116"/>
                </a:lnTo>
                <a:lnTo>
                  <a:pt x="14590" y="9074"/>
                </a:lnTo>
                <a:lnTo>
                  <a:pt x="0" y="9074"/>
                </a:lnTo>
                <a:lnTo>
                  <a:pt x="0" y="2770"/>
                </a:lnTo>
                <a:lnTo>
                  <a:pt x="27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1464687" y="-199795"/>
            <a:ext cx="377685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4446">
                <a:moveTo>
                  <a:pt x="0" y="0"/>
                </a:moveTo>
                <a:lnTo>
                  <a:pt x="20" y="0"/>
                </a:lnTo>
                <a:lnTo>
                  <a:pt x="0" y="20"/>
                </a:lnTo>
                <a:lnTo>
                  <a:pt x="0" y="0"/>
                </a:lnTo>
                <a:close/>
                <a:moveTo>
                  <a:pt x="595" y="3851"/>
                </a:moveTo>
                <a:lnTo>
                  <a:pt x="0" y="4446"/>
                </a:lnTo>
                <a:lnTo>
                  <a:pt x="0" y="1823"/>
                </a:lnTo>
                <a:lnTo>
                  <a:pt x="595" y="1228"/>
                </a:lnTo>
                <a:lnTo>
                  <a:pt x="595" y="385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1058679" y="109916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2700000">
            <a:off x="1865584" y="-104639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4" name="副标题 7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2261235"/>
            <a:ext cx="12192635" cy="2059940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en-US" altLang="zh-CN" sz="6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UDS</a:t>
            </a:r>
            <a:r>
              <a:rPr lang="zh-CN" altLang="en-US" sz="6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诊断</a:t>
            </a:r>
            <a:r>
              <a:rPr lang="en-US" altLang="zh-CN" sz="6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 </a:t>
            </a:r>
            <a:r>
              <a:rPr lang="en-US" altLang="zh-CN" sz="7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on</a:t>
            </a:r>
            <a:r>
              <a:rPr lang="en-US" altLang="zh-CN" sz="66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 </a:t>
            </a:r>
            <a:r>
              <a:rPr lang="en-US" altLang="zh-CN" sz="6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CANOE</a:t>
            </a:r>
            <a:r>
              <a:rPr lang="en-US" altLang="zh-CN" sz="6600">
                <a:ln/>
                <a:solidFill>
                  <a:schemeClr val="accent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 </a:t>
            </a:r>
            <a:r>
              <a:rPr lang="en-US" altLang="zh-CN" sz="5000">
                <a:ln/>
                <a:solidFill>
                  <a:schemeClr val="accent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 </a:t>
            </a:r>
            <a:endParaRPr lang="en-US" altLang="zh-CN" sz="5000">
              <a:ln/>
              <a:solidFill>
                <a:schemeClr val="accent4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汉仪雅酷黑 95W" panose="020B0A04020202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798821" y="3101975"/>
            <a:ext cx="614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200" spc="600">
                <a:solidFill>
                  <a:srgbClr val="33345A"/>
                </a:solidFill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charset="-122"/>
              </a:rPr>
              <a:t> </a:t>
            </a:r>
            <a:r>
              <a:rPr lang="en-US" altLang="zh-CN" sz="2200" spc="600">
                <a:solidFill>
                  <a:srgbClr val="33345A"/>
                </a:solidFill>
                <a:uFillTx/>
                <a:latin typeface="+mj-lt"/>
                <a:ea typeface="+mj-lt"/>
                <a:cs typeface="思源黑体 CN Medium" panose="020B0600000000000000" charset="-122"/>
              </a:rPr>
              <a:t> </a:t>
            </a:r>
            <a:endParaRPr lang="en-US" altLang="zh-CN" sz="2200" spc="600">
              <a:solidFill>
                <a:srgbClr val="33345A"/>
              </a:solidFill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142105" y="3653155"/>
            <a:ext cx="39985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lt"/>
              </a:rPr>
              <a:t> </a:t>
            </a:r>
            <a:endParaRPr lang="en-US" altLang="zh-CN" sz="90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lt"/>
            </a:endParaRPr>
          </a:p>
        </p:txBody>
      </p:sp>
      <p:sp>
        <p:nvSpPr>
          <p:cNvPr id="5" name="任意多边形 4"/>
          <p:cNvSpPr/>
          <p:nvPr/>
        </p:nvSpPr>
        <p:spPr>
          <a:xfrm rot="2700000">
            <a:off x="954176" y="-7988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2700000">
            <a:off x="10667636" y="435961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9841184" y="508517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0890656" y="492773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2700000">
            <a:off x="10778624" y="40538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252345" y="569595"/>
            <a:ext cx="9432000" cy="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680825" y="570865"/>
            <a:ext cx="0" cy="382524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7685" y="6323965"/>
            <a:ext cx="9288000" cy="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31495" y="2434590"/>
            <a:ext cx="0" cy="388800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590145" y="75679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CDD with DLL</a:t>
            </a:r>
            <a:endParaRPr lang="zh-CN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543685"/>
            <a:ext cx="9621520" cy="425958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836420"/>
            <a:ext cx="8517890" cy="3684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 sz="2400">
              <a:sym typeface="+mn-ea"/>
            </a:endParaRPr>
          </a:p>
          <a:p>
            <a:r>
              <a:rPr lang="en-US" altLang="zh-CN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cdd 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文件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是诊断数据库，主要用于CAN工具加载后直接就能使用，包括故障读取等。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dll 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文件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安全算法文件，主要用于安全访问时计算钥匙密钥</a:t>
            </a:r>
            <a:endParaRPr lang="zh-CN" altLang="en-US" sz="2000"/>
          </a:p>
          <a:p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96266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一、加载</a:t>
            </a:r>
            <a:r>
              <a:rPr lang="en-US" altLang="zh-CN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cdd</a:t>
            </a:r>
            <a:r>
              <a:rPr lang="zh-CN" altLang="en-US" sz="3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文件</a:t>
            </a:r>
            <a:endParaRPr lang="zh-CN" altLang="en-US" sz="3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289685"/>
            <a:ext cx="9621520" cy="493712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836420"/>
            <a:ext cx="8517890" cy="3684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sym typeface="+mn-ea"/>
              </a:rPr>
              <a:t> 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6745" y="1551940"/>
            <a:ext cx="7712710" cy="4432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cdd导入后,相关参数都是配置好的，不需要手动修改。导入后配置如下</a:t>
            </a:r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endParaRPr lang="en-US" altLang="zh-CN" sz="32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110615"/>
            <a:ext cx="9686925" cy="522859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836420"/>
            <a:ext cx="8517890" cy="3684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sym typeface="+mn-ea"/>
              </a:rPr>
              <a:t> 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8595" y="1301750"/>
            <a:ext cx="8662670" cy="462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二、加载</a:t>
            </a:r>
            <a:r>
              <a:rPr lang="en-US" altLang="zh-CN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DLL</a:t>
            </a:r>
            <a:r>
              <a:rPr lang="zh-CN" altLang="en-US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文件</a:t>
            </a:r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</a:t>
            </a:r>
            <a:endParaRPr lang="zh-CN" altLang="en-US" sz="2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110615"/>
            <a:ext cx="9686925" cy="522859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836420"/>
            <a:ext cx="8517890" cy="3684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sym typeface="+mn-ea"/>
              </a:rPr>
              <a:t> 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245" y="1264285"/>
            <a:ext cx="8366125" cy="4727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流程图: 过程 10"/>
          <p:cNvSpPr/>
          <p:nvPr/>
        </p:nvSpPr>
        <p:spPr>
          <a:xfrm>
            <a:off x="3735705" y="5059680"/>
            <a:ext cx="6066790" cy="376555"/>
          </a:xfrm>
          <a:prstGeom prst="flowChartProcess">
            <a:avLst/>
          </a:prstGeom>
          <a:noFill/>
          <a:ln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230745" y="4671695"/>
            <a:ext cx="923290" cy="3486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116570" y="4361180"/>
            <a:ext cx="1544320" cy="423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13065" y="4455160"/>
            <a:ext cx="178879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插入</a:t>
            </a:r>
            <a:r>
              <a:rPr lang="en-US" altLang="zh-CN">
                <a:solidFill>
                  <a:srgbClr val="FF0000"/>
                </a:solidFill>
              </a:rPr>
              <a:t>DLL</a:t>
            </a:r>
            <a:r>
              <a:rPr lang="zh-CN" altLang="en-US">
                <a:solidFill>
                  <a:srgbClr val="FF0000"/>
                </a:solidFill>
              </a:rPr>
              <a:t>文件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altLang="zh-CN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en-US" altLang="zh-CN" b="1"/>
              <a:t> </a:t>
            </a:r>
            <a:endParaRPr lang="en-US" altLang="zh-CN" b="1"/>
          </a:p>
        </p:txBody>
      </p:sp>
      <p:sp>
        <p:nvSpPr>
          <p:cNvPr id="3" name="文本框 2"/>
          <p:cNvSpPr txBox="1"/>
          <p:nvPr/>
        </p:nvSpPr>
        <p:spPr>
          <a:xfrm>
            <a:off x="1031240" y="398145"/>
            <a:ext cx="11160760" cy="601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三、加载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DLL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文件后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962660" y="1110615"/>
            <a:ext cx="9686925" cy="522859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8115" y="2072005"/>
            <a:ext cx="8722995" cy="292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8115" y="1836420"/>
            <a:ext cx="8517890" cy="3684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>
                <a:sym typeface="+mn-ea"/>
              </a:rPr>
              <a:t> 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475" y="1264285"/>
            <a:ext cx="8636635" cy="49314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pic>
        <p:nvPicPr>
          <p:cNvPr id="28" name="图片 27" descr="C:\Users\Administrator\Desktop\3.jp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521970" y="570865"/>
            <a:ext cx="11142980" cy="57619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548" h="9074">
                <a:moveTo>
                  <a:pt x="2770" y="0"/>
                </a:moveTo>
                <a:lnTo>
                  <a:pt x="17548" y="0"/>
                </a:lnTo>
                <a:lnTo>
                  <a:pt x="17548" y="6116"/>
                </a:lnTo>
                <a:lnTo>
                  <a:pt x="14590" y="9074"/>
                </a:lnTo>
                <a:lnTo>
                  <a:pt x="0" y="9074"/>
                </a:lnTo>
                <a:lnTo>
                  <a:pt x="0" y="2770"/>
                </a:lnTo>
                <a:lnTo>
                  <a:pt x="27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2700000">
            <a:off x="1464687" y="-199795"/>
            <a:ext cx="377685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4446">
                <a:moveTo>
                  <a:pt x="0" y="0"/>
                </a:moveTo>
                <a:lnTo>
                  <a:pt x="20" y="0"/>
                </a:lnTo>
                <a:lnTo>
                  <a:pt x="0" y="20"/>
                </a:lnTo>
                <a:lnTo>
                  <a:pt x="0" y="0"/>
                </a:lnTo>
                <a:close/>
                <a:moveTo>
                  <a:pt x="595" y="3851"/>
                </a:moveTo>
                <a:lnTo>
                  <a:pt x="0" y="4446"/>
                </a:lnTo>
                <a:lnTo>
                  <a:pt x="0" y="1823"/>
                </a:lnTo>
                <a:lnTo>
                  <a:pt x="595" y="1228"/>
                </a:lnTo>
                <a:lnTo>
                  <a:pt x="595" y="385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1058679" y="109916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2700000">
            <a:off x="1865584" y="-104639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4" name="副标题 7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2261235"/>
            <a:ext cx="12192635" cy="840740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zh-CN" altLang="en-US" sz="6000">
                <a:solidFill>
                  <a:srgbClr val="FAAB2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谢谢观看！</a:t>
            </a:r>
            <a:r>
              <a:rPr lang="en-US" altLang="zh-CN" sz="5000">
                <a:solidFill>
                  <a:srgbClr val="FAAB2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雅酷黑 95W" panose="020B0A04020202020204" charset="-122"/>
              </a:rPr>
              <a:t> </a:t>
            </a:r>
            <a:endParaRPr lang="en-US" altLang="zh-CN" sz="5000">
              <a:solidFill>
                <a:srgbClr val="33345A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汉仪雅酷黑 95W" panose="020B0A0402020202020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 flipH="1">
            <a:off x="7231380" y="4795877"/>
            <a:ext cx="2655570" cy="825143"/>
            <a:chOff x="5802" y="6947"/>
            <a:chExt cx="2472" cy="507"/>
          </a:xfrm>
        </p:grpSpPr>
        <p:sp>
          <p:nvSpPr>
            <p:cNvPr id="76" name="圆角矩形 75"/>
            <p:cNvSpPr/>
            <p:nvPr/>
          </p:nvSpPr>
          <p:spPr>
            <a:xfrm>
              <a:off x="5802" y="6947"/>
              <a:ext cx="2472" cy="507"/>
            </a:xfrm>
            <a:prstGeom prst="roundRect">
              <a:avLst>
                <a:gd name="adj" fmla="val 50000"/>
              </a:avLst>
            </a:prstGeom>
            <a:solidFill>
              <a:srgbClr val="333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802" y="7075"/>
              <a:ext cx="2472" cy="1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  <a:cs typeface="思源黑体 CN Medium" panose="020B0600000000000000" charset="-122"/>
                </a:rPr>
                <a:t>汇报人：史静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  <a:cs typeface="思源黑体 CN Medium" panose="020B0600000000000000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3782695" y="3510915"/>
            <a:ext cx="410019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200" spc="600">
                <a:solidFill>
                  <a:srgbClr val="33345A"/>
                </a:solidFill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charset="-122"/>
              </a:rPr>
              <a:t> </a:t>
            </a:r>
            <a:r>
              <a:rPr lang="en-US" altLang="zh-CN" sz="2200" spc="600">
                <a:solidFill>
                  <a:srgbClr val="33345A"/>
                </a:solidFill>
                <a:uFillTx/>
                <a:latin typeface="Cooper Black" panose="0208090404030B020404" charset="0"/>
                <a:ea typeface="+mj-lt"/>
                <a:cs typeface="Cooper Black" panose="0208090404030B02040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oper Black" panose="0208090404030B020404" charset="0"/>
                <a:ea typeface="+mj-lt"/>
                <a:cs typeface="Cooper Black" panose="0208090404030B020404" charset="0"/>
                <a:sym typeface="+mn-ea"/>
              </a:rPr>
              <a:t>thanks     for     watching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Cooper Black" panose="0208090404030B020404" charset="0"/>
              <a:ea typeface="+mj-lt"/>
              <a:cs typeface="Cooper Black" panose="0208090404030B020404" charset="0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097020" y="3716020"/>
            <a:ext cx="39985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lt"/>
              </a:rPr>
              <a:t> </a:t>
            </a:r>
            <a:endParaRPr lang="en-US" altLang="zh-CN" sz="90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lt"/>
            </a:endParaRPr>
          </a:p>
        </p:txBody>
      </p:sp>
      <p:sp>
        <p:nvSpPr>
          <p:cNvPr id="5" name="任意多边形 4"/>
          <p:cNvSpPr/>
          <p:nvPr/>
        </p:nvSpPr>
        <p:spPr>
          <a:xfrm rot="2700000">
            <a:off x="954176" y="-7988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2700000">
            <a:off x="10667636" y="435961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9841184" y="5085170"/>
            <a:ext cx="371901" cy="282322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0890656" y="492773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2700000">
            <a:off x="10778624" y="40538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252345" y="569595"/>
            <a:ext cx="9432000" cy="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680825" y="570865"/>
            <a:ext cx="0" cy="382524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7685" y="6323965"/>
            <a:ext cx="9288000" cy="0"/>
          </a:xfrm>
          <a:prstGeom prst="line">
            <a:avLst/>
          </a:prstGeom>
          <a:ln w="1016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31495" y="2434590"/>
            <a:ext cx="0" cy="3888000"/>
          </a:xfrm>
          <a:prstGeom prst="line">
            <a:avLst/>
          </a:prstGeom>
          <a:ln w="12700">
            <a:solidFill>
              <a:srgbClr val="FAA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83640" y="615315"/>
            <a:ext cx="10308590" cy="1805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+mn-ea"/>
              </a:rPr>
              <a:t>UDS的服务包含6大类，共26种。每种服务都有自己独立SID。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sym typeface="+mn-ea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sym typeface="+mn-ea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+mn-ea"/>
              </a:rPr>
              <a:t>SID：Service Identifier =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uFillTx/>
                <a:latin typeface="Arial" panose="020B0604020202020204" pitchFamily="34" charset="0"/>
                <a:sym typeface="+mn-ea"/>
              </a:rPr>
              <a:t>诊断服务ID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uFillTx/>
              <a:latin typeface="Arial" panose="020B0604020202020204" pitchFamily="34" charset="0"/>
              <a:sym typeface="+mn-ea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uFillTx/>
              <a:latin typeface="Arial" panose="020B0604020202020204" pitchFamily="34" charset="0"/>
              <a:sym typeface="+mn-ea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+mn-ea"/>
              </a:rPr>
              <a:t>SF  :   sub-Function    =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uFillTx/>
                <a:latin typeface="Arial" panose="020B0604020202020204" pitchFamily="34" charset="0"/>
                <a:sym typeface="+mn-ea"/>
              </a:rPr>
              <a:t>子功能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uFillTx/>
              <a:latin typeface="Arial" panose="020B0604020202020204" pitchFamily="34" charset="0"/>
              <a:sym typeface="+mn-ea"/>
            </a:endParaRPr>
          </a:p>
          <a:p>
            <a:endParaRPr lang="en-US" sz="24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700000">
            <a:off x="10912746" y="4036398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 flipH="1" flipV="1">
            <a:off x="11038205" y="5034280"/>
            <a:ext cx="372110" cy="17405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6" h="4446">
                <a:moveTo>
                  <a:pt x="0" y="0"/>
                </a:moveTo>
                <a:lnTo>
                  <a:pt x="586" y="0"/>
                </a:lnTo>
                <a:lnTo>
                  <a:pt x="586" y="3860"/>
                </a:lnTo>
                <a:lnTo>
                  <a:pt x="0" y="4446"/>
                </a:lnTo>
                <a:lnTo>
                  <a:pt x="0" y="0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2700000">
            <a:off x="11041786" y="4507360"/>
            <a:ext cx="364599" cy="1946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74" h="3065">
                <a:moveTo>
                  <a:pt x="574" y="0"/>
                </a:moveTo>
                <a:lnTo>
                  <a:pt x="574" y="2490"/>
                </a:lnTo>
                <a:lnTo>
                  <a:pt x="0" y="3065"/>
                </a:lnTo>
                <a:lnTo>
                  <a:pt x="0" y="574"/>
                </a:lnTo>
                <a:lnTo>
                  <a:pt x="574" y="0"/>
                </a:lnTo>
                <a:close/>
              </a:path>
            </a:pathLst>
          </a:custGeom>
          <a:solidFill>
            <a:srgbClr val="333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120889" y="3752196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2870" y="4025265"/>
            <a:ext cx="2005330" cy="1530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SID+SF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750435" y="4046220"/>
            <a:ext cx="2005330" cy="1530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SID+DID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8472170" y="3970655"/>
            <a:ext cx="2005330" cy="1530350"/>
          </a:xfrm>
          <a:prstGeom prst="rect">
            <a:avLst/>
          </a:prstGeom>
          <a:ln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ang="5400000" scaled="1"/>
            </a:gra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SID+SF+DID</a:t>
            </a:r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1183640" y="2577465"/>
            <a:ext cx="9684385" cy="4425950"/>
            <a:chOff x="1835" y="3531"/>
            <a:chExt cx="15251" cy="6970"/>
          </a:xfrm>
        </p:grpSpPr>
        <p:sp>
          <p:nvSpPr>
            <p:cNvPr id="5" name="文本框 4"/>
            <p:cNvSpPr txBox="1"/>
            <p:nvPr/>
          </p:nvSpPr>
          <p:spPr>
            <a:xfrm>
              <a:off x="1835" y="3531"/>
              <a:ext cx="15251" cy="6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endParaRPr lang="zh-CN" altLang="en-US">
                <a:sym typeface="+mn-ea"/>
              </a:endParaRPr>
            </a:p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sym typeface="+mn-ea"/>
                </a:rPr>
                <a:t>按照不同服务类型，诊断请求格式分为三种：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sym typeface="+mn-ea"/>
              </a:endParaRPr>
            </a:p>
            <a:p>
              <a:endParaRPr lang="zh-CN" altLang="en-US" b="1">
                <a:ea typeface="+mn-lt"/>
                <a:cs typeface="+mn-lt"/>
                <a:sym typeface="+mn-ea"/>
              </a:endParaRPr>
            </a:p>
            <a:p>
              <a:endParaRPr lang="zh-CN" altLang="en-US" b="1">
                <a:ea typeface="+mn-lt"/>
                <a:cs typeface="+mn-lt"/>
                <a:sym typeface="+mn-ea"/>
              </a:endParaRPr>
            </a:p>
            <a:p>
              <a:endParaRPr lang="zh-CN" altLang="en-US" b="1">
                <a:ea typeface="+mn-lt"/>
                <a:cs typeface="+mn-lt"/>
                <a:sym typeface="+mn-ea"/>
              </a:endParaRPr>
            </a:p>
            <a:p>
              <a:endParaRPr lang="zh-CN" altLang="en-US" b="1">
                <a:ea typeface="+mn-lt"/>
                <a:cs typeface="+mn-lt"/>
                <a:sym typeface="+mn-ea"/>
              </a:endParaRPr>
            </a:p>
            <a:p>
              <a:endParaRPr lang="zh-CN" altLang="en-US" b="1">
                <a:ea typeface="+mn-lt"/>
                <a:cs typeface="+mn-lt"/>
                <a:sym typeface="+mn-ea"/>
              </a:endParaRPr>
            </a:p>
            <a:p>
              <a:r>
                <a:rPr lang="en-US" altLang="zh-CN" b="1">
                  <a:ea typeface="+mn-lt"/>
                  <a:cs typeface="+mn-lt"/>
                  <a:sym typeface="+mn-ea"/>
                </a:rPr>
                <a:t> </a:t>
              </a:r>
              <a:endParaRPr lang="en-US" altLang="zh-CN" b="1">
                <a:ea typeface="+mn-lt"/>
                <a:cs typeface="+mn-lt"/>
                <a:sym typeface="+mn-ea"/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313" y="6793"/>
              <a:ext cx="2115" cy="69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右箭头 9"/>
          <p:cNvSpPr/>
          <p:nvPr/>
        </p:nvSpPr>
        <p:spPr>
          <a:xfrm>
            <a:off x="6771005" y="4648835"/>
            <a:ext cx="1708785" cy="44386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00430" y="507365"/>
            <a:ext cx="10556875" cy="786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诊断响应格式</a:t>
            </a:r>
            <a:endParaRPr lang="zh-CN" altLang="en-US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614680" y="1795145"/>
            <a:ext cx="4936490" cy="381635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可选过程 17"/>
          <p:cNvSpPr/>
          <p:nvPr/>
        </p:nvSpPr>
        <p:spPr>
          <a:xfrm>
            <a:off x="6325870" y="1795145"/>
            <a:ext cx="4936490" cy="381635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肯定</a:t>
            </a:r>
            <a:r>
              <a:rPr lang="zh-CN" altLang="en-US" sz="2800">
                <a:solidFill>
                  <a:schemeClr val="accent4"/>
                </a:solidFill>
                <a:effectLst/>
              </a:rPr>
              <a:t>响应：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2930" y="2215515"/>
            <a:ext cx="174561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否定</a:t>
            </a:r>
            <a:r>
              <a:rPr lang="zh-CN" altLang="en-US" sz="2800">
                <a:solidFill>
                  <a:schemeClr val="accent4"/>
                </a:solidFill>
                <a:effectLst/>
              </a:rPr>
              <a:t>响应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2894330"/>
            <a:ext cx="4053205" cy="190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[SID+40]+[sub-function]</a:t>
            </a:r>
            <a:endParaRPr lang="en-US" altLang="zh-CN" b="1"/>
          </a:p>
          <a:p>
            <a:pPr indent="457200"/>
            <a:endParaRPr lang="en-US" altLang="zh-CN" b="1"/>
          </a:p>
          <a:p>
            <a:pPr indent="457200"/>
            <a:endParaRPr lang="en-US" altLang="zh-CN" b="1"/>
          </a:p>
          <a:p>
            <a:pPr indent="457200"/>
            <a:r>
              <a:rPr lang="en-US" altLang="zh-CN" b="1"/>
              <a:t>[SID+40]+[DID]</a:t>
            </a:r>
            <a:endParaRPr lang="en-US" altLang="zh-CN" b="1"/>
          </a:p>
          <a:p>
            <a:pPr indent="457200"/>
            <a:endParaRPr lang="en-US" altLang="zh-CN" b="1"/>
          </a:p>
          <a:p>
            <a:pPr indent="457200"/>
            <a:endParaRPr lang="en-US" altLang="zh-CN" b="1"/>
          </a:p>
          <a:p>
            <a:pPr indent="457200"/>
            <a:r>
              <a:rPr lang="en-US" altLang="zh-CN" b="1"/>
              <a:t>[SID+40]+[sub-function]+[DID]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7835265" y="3293745"/>
            <a:ext cx="3127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[7F+SID+NRC]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>
                <a:highlight>
                  <a:srgbClr val="FFFF00"/>
                </a:highlight>
              </a:rPr>
              <a:t>NRC==</a:t>
            </a:r>
            <a:r>
              <a:rPr lang="zh-CN" altLang="en-US" sz="2400">
                <a:highlight>
                  <a:srgbClr val="FFFF00"/>
                </a:highlight>
              </a:rPr>
              <a:t>否定响应码</a:t>
            </a:r>
            <a:endParaRPr lang="zh-CN" altLang="en-US" sz="2400">
              <a:highlight>
                <a:srgbClr val="FFFF00"/>
              </a:highlight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5432425" y="3402965"/>
            <a:ext cx="1002030" cy="98044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00430" y="507365"/>
            <a:ext cx="10556875" cy="786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举个例子吧</a:t>
            </a:r>
            <a:endParaRPr lang="zh-CN" altLang="en-US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614680" y="1795145"/>
            <a:ext cx="4936490" cy="381635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可选过程 17"/>
          <p:cNvSpPr/>
          <p:nvPr/>
        </p:nvSpPr>
        <p:spPr>
          <a:xfrm>
            <a:off x="6325870" y="1795145"/>
            <a:ext cx="4936490" cy="381635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08530" y="2215515"/>
            <a:ext cx="183197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肯定</a:t>
            </a:r>
            <a:r>
              <a:rPr lang="zh-CN" altLang="en-US" sz="2800">
                <a:solidFill>
                  <a:schemeClr val="accent4"/>
                </a:solidFill>
                <a:effectLst/>
              </a:rPr>
              <a:t>响应：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2930" y="2215515"/>
            <a:ext cx="174561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否定</a:t>
            </a:r>
            <a:r>
              <a:rPr lang="zh-CN" altLang="en-US" sz="2800">
                <a:solidFill>
                  <a:schemeClr val="accent4"/>
                </a:solidFill>
                <a:effectLst/>
              </a:rPr>
              <a:t>响应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0935" y="3044190"/>
            <a:ext cx="4053205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b="1"/>
              <a:t>     </a:t>
            </a:r>
            <a:r>
              <a:rPr lang="zh-CN" altLang="en-US" b="1"/>
              <a:t>请求：</a:t>
            </a:r>
            <a:r>
              <a:rPr lang="en-US" altLang="zh-CN" b="1"/>
              <a:t>0x10</a:t>
            </a:r>
            <a:endParaRPr lang="en-US" altLang="zh-CN" b="1"/>
          </a:p>
          <a:p>
            <a:pPr indent="457200"/>
            <a:r>
              <a:rPr lang="en-US" altLang="zh-CN" b="1"/>
              <a:t>     </a:t>
            </a:r>
            <a:r>
              <a:rPr lang="zh-CN" altLang="en-US" b="1"/>
              <a:t>响应：</a:t>
            </a:r>
            <a:r>
              <a:rPr lang="en-US" altLang="zh-CN" b="1"/>
              <a:t>0x50</a:t>
            </a:r>
            <a:endParaRPr lang="en-US" altLang="zh-CN" b="1"/>
          </a:p>
          <a:p>
            <a:pPr indent="457200"/>
            <a:endParaRPr lang="en-US" altLang="zh-CN" b="1"/>
          </a:p>
          <a:p>
            <a:pPr indent="457200"/>
            <a:r>
              <a:rPr lang="en-US" altLang="zh-CN" b="1"/>
              <a:t>     </a:t>
            </a:r>
            <a:r>
              <a:rPr lang="zh-CN" altLang="en-US" b="1"/>
              <a:t>请求：</a:t>
            </a:r>
            <a:r>
              <a:rPr lang="en-US" altLang="zh-CN" b="1"/>
              <a:t>0x22</a:t>
            </a:r>
            <a:endParaRPr lang="en-US" altLang="zh-CN" b="1"/>
          </a:p>
          <a:p>
            <a:pPr indent="457200"/>
            <a:r>
              <a:rPr lang="en-US" altLang="zh-CN" b="1"/>
              <a:t>     </a:t>
            </a:r>
            <a:r>
              <a:rPr lang="zh-CN" altLang="en-US" b="1"/>
              <a:t>响应：</a:t>
            </a:r>
            <a:r>
              <a:rPr lang="en-US" altLang="zh-CN" b="1"/>
              <a:t>0x62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7797800" y="3044190"/>
            <a:ext cx="3127375" cy="1662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457200" algn="l">
              <a:buClrTx/>
              <a:buSzTx/>
              <a:buFontTx/>
            </a:pPr>
            <a:r>
              <a:rPr lang="en-US" altLang="zh-CN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请求：</a:t>
            </a:r>
            <a:r>
              <a:rPr lang="en-US" altLang="zh-CN" b="1">
                <a:sym typeface="+mn-ea"/>
              </a:rPr>
              <a:t>0x10</a:t>
            </a:r>
            <a:endParaRPr lang="en-US" altLang="zh-CN" b="1"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zh-CN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响应：</a:t>
            </a:r>
            <a:r>
              <a:rPr lang="en-US" altLang="zh-CN" b="1">
                <a:sym typeface="+mn-ea"/>
              </a:rPr>
              <a:t>7F 10 22</a:t>
            </a:r>
            <a:endParaRPr lang="en-US" altLang="zh-CN" b="1">
              <a:sym typeface="+mn-ea"/>
            </a:endParaRPr>
          </a:p>
          <a:p>
            <a:pPr lvl="0" indent="457200" algn="l">
              <a:buClrTx/>
              <a:buSzTx/>
              <a:buFontTx/>
            </a:pPr>
            <a:endParaRPr lang="en-US" altLang="zh-CN" b="1"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zh-CN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请求：</a:t>
            </a:r>
            <a:r>
              <a:rPr lang="en-US" altLang="zh-CN" b="1">
                <a:sym typeface="+mn-ea"/>
              </a:rPr>
              <a:t>0x22</a:t>
            </a:r>
            <a:endParaRPr lang="en-US" altLang="zh-CN" b="1">
              <a:sym typeface="+mn-ea"/>
            </a:endParaRPr>
          </a:p>
          <a:p>
            <a:pPr lvl="0" indent="457200" algn="l">
              <a:buClrTx/>
              <a:buSzTx/>
              <a:buFontTx/>
            </a:pPr>
            <a:r>
              <a:rPr lang="en-US" altLang="zh-CN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响应：</a:t>
            </a:r>
            <a:r>
              <a:rPr lang="en-US" altLang="zh-CN" b="1">
                <a:sym typeface="+mn-ea"/>
              </a:rPr>
              <a:t>7F 22 22</a:t>
            </a:r>
            <a:endParaRPr lang="en-US" altLang="zh-CN" b="1">
              <a:sym typeface="+mn-ea"/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5432425" y="3402965"/>
            <a:ext cx="1002030" cy="98044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9900" y="507365"/>
            <a:ext cx="10987405" cy="786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否定响应码</a:t>
            </a: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-</a:t>
            </a:r>
            <a:r>
              <a:rPr lang="en-US" altLang="zh-CN" sz="36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NRC</a:t>
            </a:r>
            <a:endParaRPr lang="en-US" altLang="zh-CN" sz="36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220" y="-1922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流程图: 可选过程 15"/>
          <p:cNvSpPr/>
          <p:nvPr/>
        </p:nvSpPr>
        <p:spPr>
          <a:xfrm>
            <a:off x="904875" y="159321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/>
              <a:t>0x11 </a:t>
            </a:r>
            <a:r>
              <a:rPr lang="zh-CN" altLang="en-US"/>
              <a:t>诊断服务不支持</a:t>
            </a:r>
            <a:endParaRPr lang="zh-CN" altLang="en-US"/>
          </a:p>
        </p:txBody>
      </p:sp>
      <p:sp>
        <p:nvSpPr>
          <p:cNvPr id="26" name="流程图: 可选过程 25"/>
          <p:cNvSpPr/>
          <p:nvPr/>
        </p:nvSpPr>
        <p:spPr>
          <a:xfrm>
            <a:off x="904875" y="2621280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/>
              <a:t>0x12 </a:t>
            </a:r>
            <a:r>
              <a:rPr lang="zh-CN" altLang="en-US"/>
              <a:t>子功能</a:t>
            </a:r>
            <a:r>
              <a:rPr lang="zh-CN" altLang="en-US"/>
              <a:t>不支持</a:t>
            </a:r>
            <a:endParaRPr lang="zh-CN" altLang="en-US"/>
          </a:p>
        </p:txBody>
      </p:sp>
      <p:sp>
        <p:nvSpPr>
          <p:cNvPr id="28" name="流程图: 可选过程 27"/>
          <p:cNvSpPr/>
          <p:nvPr/>
        </p:nvSpPr>
        <p:spPr>
          <a:xfrm>
            <a:off x="881380" y="3599815"/>
            <a:ext cx="3744000" cy="46799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0x13 </a:t>
            </a:r>
            <a:r>
              <a:rPr lang="zh-CN" altLang="en-US"/>
              <a:t>请求数据长度与</a:t>
            </a:r>
            <a:r>
              <a:rPr lang="zh-CN" altLang="en-US"/>
              <a:t>定义不一致</a:t>
            </a:r>
            <a:endParaRPr lang="zh-CN" altLang="en-US"/>
          </a:p>
        </p:txBody>
      </p:sp>
      <p:sp>
        <p:nvSpPr>
          <p:cNvPr id="29" name="流程图: 可选过程 28"/>
          <p:cNvSpPr/>
          <p:nvPr/>
        </p:nvSpPr>
        <p:spPr>
          <a:xfrm>
            <a:off x="881380" y="4578350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0x14 </a:t>
            </a:r>
            <a:r>
              <a:rPr lang="zh-CN" altLang="en-US"/>
              <a:t>响应数据超过服务器</a:t>
            </a:r>
            <a:r>
              <a:rPr lang="zh-CN" altLang="en-US"/>
              <a:t>长度</a:t>
            </a:r>
            <a:endParaRPr lang="zh-CN" altLang="en-US"/>
          </a:p>
        </p:txBody>
      </p:sp>
      <p:sp>
        <p:nvSpPr>
          <p:cNvPr id="30" name="流程图: 可选过程 29"/>
          <p:cNvSpPr/>
          <p:nvPr/>
        </p:nvSpPr>
        <p:spPr>
          <a:xfrm>
            <a:off x="904875" y="560641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0x21 </a:t>
            </a:r>
            <a:r>
              <a:rPr lang="zh-CN" altLang="en-US"/>
              <a:t>服务器</a:t>
            </a:r>
            <a:r>
              <a:rPr lang="zh-CN" altLang="en-US"/>
              <a:t>忙碌</a:t>
            </a:r>
            <a:endParaRPr lang="zh-CN" altLang="en-US"/>
          </a:p>
        </p:txBody>
      </p:sp>
      <p:sp>
        <p:nvSpPr>
          <p:cNvPr id="31" name="流程图: 可选过程 30"/>
          <p:cNvSpPr/>
          <p:nvPr/>
        </p:nvSpPr>
        <p:spPr>
          <a:xfrm>
            <a:off x="6510655" y="159321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0x22 </a:t>
            </a:r>
            <a:r>
              <a:rPr lang="zh-CN" altLang="en-US"/>
              <a:t>服务执行条件</a:t>
            </a:r>
            <a:r>
              <a:rPr lang="zh-CN" altLang="en-US"/>
              <a:t>不满足</a:t>
            </a:r>
            <a:endParaRPr lang="zh-CN" altLang="en-US"/>
          </a:p>
        </p:txBody>
      </p:sp>
      <p:sp>
        <p:nvSpPr>
          <p:cNvPr id="32" name="流程图: 可选过程 31"/>
          <p:cNvSpPr/>
          <p:nvPr/>
        </p:nvSpPr>
        <p:spPr>
          <a:xfrm>
            <a:off x="6510655" y="2621280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0x24 </a:t>
            </a:r>
            <a:r>
              <a:rPr lang="zh-CN" altLang="en-US"/>
              <a:t>请求服务的顺序</a:t>
            </a:r>
            <a:r>
              <a:rPr lang="zh-CN" altLang="en-US"/>
              <a:t>有误</a:t>
            </a:r>
            <a:endParaRPr lang="zh-CN" altLang="en-US"/>
          </a:p>
        </p:txBody>
      </p:sp>
      <p:sp>
        <p:nvSpPr>
          <p:cNvPr id="33" name="流程图: 可选过程 32"/>
          <p:cNvSpPr/>
          <p:nvPr/>
        </p:nvSpPr>
        <p:spPr>
          <a:xfrm>
            <a:off x="6510655" y="358203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0x31 </a:t>
            </a:r>
            <a:r>
              <a:rPr lang="zh-CN" altLang="en-US"/>
              <a:t>请求参数超出定义</a:t>
            </a:r>
            <a:r>
              <a:rPr lang="zh-CN" altLang="en-US"/>
              <a:t>范围</a:t>
            </a:r>
            <a:endParaRPr lang="zh-CN" altLang="en-US"/>
          </a:p>
        </p:txBody>
      </p:sp>
      <p:sp>
        <p:nvSpPr>
          <p:cNvPr id="34" name="流程图: 可选过程 33"/>
          <p:cNvSpPr/>
          <p:nvPr/>
        </p:nvSpPr>
        <p:spPr>
          <a:xfrm>
            <a:off x="6510655" y="4584065"/>
            <a:ext cx="3708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0x33 </a:t>
            </a:r>
            <a:r>
              <a:rPr lang="zh-CN" altLang="en-US"/>
              <a:t>不满足安全策略</a:t>
            </a:r>
            <a:r>
              <a:rPr lang="en-US" altLang="zh-CN"/>
              <a:t> </a:t>
            </a:r>
            <a:r>
              <a:rPr lang="zh-CN" altLang="en-US"/>
              <a:t>请先</a:t>
            </a:r>
            <a:r>
              <a:rPr lang="zh-CN" altLang="en-US"/>
              <a:t>解锁</a:t>
            </a:r>
            <a:endParaRPr lang="zh-CN" altLang="en-US"/>
          </a:p>
        </p:txBody>
      </p:sp>
      <p:sp>
        <p:nvSpPr>
          <p:cNvPr id="35" name="流程图: 可选过程 34"/>
          <p:cNvSpPr/>
          <p:nvPr/>
        </p:nvSpPr>
        <p:spPr>
          <a:xfrm>
            <a:off x="6510655" y="557085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0x35 </a:t>
            </a:r>
            <a:r>
              <a:rPr lang="zh-CN" altLang="en-US"/>
              <a:t>密码</a:t>
            </a:r>
            <a:r>
              <a:rPr lang="zh-CN" altLang="en-US"/>
              <a:t>不匹配</a:t>
            </a:r>
            <a:endParaRPr lang="zh-CN" altLang="en-US"/>
          </a:p>
        </p:txBody>
      </p:sp>
      <p:sp>
        <p:nvSpPr>
          <p:cNvPr id="38" name="空心弧 37"/>
          <p:cNvSpPr/>
          <p:nvPr/>
        </p:nvSpPr>
        <p:spPr>
          <a:xfrm>
            <a:off x="4669155" y="1746885"/>
            <a:ext cx="184150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空心弧 38"/>
          <p:cNvSpPr/>
          <p:nvPr/>
        </p:nvSpPr>
        <p:spPr>
          <a:xfrm>
            <a:off x="4658995" y="2736215"/>
            <a:ext cx="184150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空心弧 39"/>
          <p:cNvSpPr/>
          <p:nvPr/>
        </p:nvSpPr>
        <p:spPr>
          <a:xfrm>
            <a:off x="4625975" y="3630930"/>
            <a:ext cx="188468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空心弧 40"/>
          <p:cNvSpPr/>
          <p:nvPr/>
        </p:nvSpPr>
        <p:spPr>
          <a:xfrm>
            <a:off x="4658995" y="4633595"/>
            <a:ext cx="1829435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空心弧 42"/>
          <p:cNvSpPr/>
          <p:nvPr/>
        </p:nvSpPr>
        <p:spPr>
          <a:xfrm>
            <a:off x="4625975" y="5614670"/>
            <a:ext cx="184150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9900" y="507365"/>
            <a:ext cx="10987405" cy="786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否定响应码</a:t>
            </a: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sym typeface="+mn-ea"/>
              </a:rPr>
              <a:t>-</a:t>
            </a:r>
            <a:r>
              <a:rPr lang="en-US" altLang="zh-CN" sz="36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sym typeface="+mn-ea"/>
              </a:rPr>
              <a:t>NRC</a:t>
            </a:r>
            <a:endParaRPr lang="en-US" altLang="zh-CN" sz="36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2700000">
            <a:off x="11251201" y="5153363"/>
            <a:ext cx="377685" cy="20434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5" h="3218">
                <a:moveTo>
                  <a:pt x="595" y="2623"/>
                </a:moveTo>
                <a:lnTo>
                  <a:pt x="0" y="3218"/>
                </a:lnTo>
                <a:lnTo>
                  <a:pt x="0" y="595"/>
                </a:lnTo>
                <a:lnTo>
                  <a:pt x="595" y="0"/>
                </a:lnTo>
                <a:lnTo>
                  <a:pt x="595" y="2623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11056754" y="5209521"/>
            <a:ext cx="383008" cy="167706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3" h="2641">
                <a:moveTo>
                  <a:pt x="603" y="2038"/>
                </a:moveTo>
                <a:lnTo>
                  <a:pt x="0" y="2641"/>
                </a:lnTo>
                <a:lnTo>
                  <a:pt x="0" y="603"/>
                </a:lnTo>
                <a:lnTo>
                  <a:pt x="603" y="0"/>
                </a:lnTo>
                <a:lnTo>
                  <a:pt x="603" y="2038"/>
                </a:lnTo>
                <a:close/>
              </a:path>
            </a:pathLst>
          </a:custGeom>
          <a:solidFill>
            <a:srgbClr val="FAA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220" y="-1922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流程图: 可选过程 15"/>
          <p:cNvSpPr/>
          <p:nvPr/>
        </p:nvSpPr>
        <p:spPr>
          <a:xfrm>
            <a:off x="904875" y="159321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/>
              <a:t>0x36 </a:t>
            </a:r>
            <a:r>
              <a:rPr lang="zh-CN" altLang="en-US"/>
              <a:t>解锁次数以达到</a:t>
            </a:r>
            <a:r>
              <a:rPr lang="zh-CN" altLang="en-US"/>
              <a:t>上限</a:t>
            </a:r>
            <a:endParaRPr lang="zh-CN" altLang="en-US"/>
          </a:p>
        </p:txBody>
      </p:sp>
      <p:sp>
        <p:nvSpPr>
          <p:cNvPr id="26" name="流程图: 可选过程 25"/>
          <p:cNvSpPr/>
          <p:nvPr/>
        </p:nvSpPr>
        <p:spPr>
          <a:xfrm>
            <a:off x="904875" y="2621280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/>
              <a:t>0x37 </a:t>
            </a:r>
            <a:r>
              <a:rPr lang="zh-CN" altLang="en-US"/>
              <a:t>超时时间</a:t>
            </a:r>
            <a:r>
              <a:rPr lang="zh-CN" altLang="en-US"/>
              <a:t>未到</a:t>
            </a:r>
            <a:endParaRPr lang="zh-CN" altLang="en-US"/>
          </a:p>
        </p:txBody>
      </p:sp>
      <p:sp>
        <p:nvSpPr>
          <p:cNvPr id="28" name="流程图: 可选过程 27"/>
          <p:cNvSpPr/>
          <p:nvPr/>
        </p:nvSpPr>
        <p:spPr>
          <a:xfrm>
            <a:off x="881380" y="3599815"/>
            <a:ext cx="3744000" cy="46799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0x70 </a:t>
            </a:r>
            <a:r>
              <a:rPr lang="zh-CN" altLang="en-US"/>
              <a:t>故障导致上传下载数据</a:t>
            </a:r>
            <a:r>
              <a:rPr lang="zh-CN" altLang="en-US"/>
              <a:t>失败</a:t>
            </a:r>
            <a:endParaRPr lang="zh-CN" altLang="en-US"/>
          </a:p>
        </p:txBody>
      </p:sp>
      <p:sp>
        <p:nvSpPr>
          <p:cNvPr id="29" name="流程图: 可选过程 28"/>
          <p:cNvSpPr/>
          <p:nvPr/>
        </p:nvSpPr>
        <p:spPr>
          <a:xfrm>
            <a:off x="881380" y="4578350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0x71 </a:t>
            </a:r>
            <a:r>
              <a:rPr lang="zh-CN" altLang="en-US"/>
              <a:t>数据传输</a:t>
            </a:r>
            <a:r>
              <a:rPr lang="zh-CN" altLang="en-US"/>
              <a:t>终止</a:t>
            </a:r>
            <a:endParaRPr lang="zh-CN" altLang="en-US"/>
          </a:p>
        </p:txBody>
      </p:sp>
      <p:sp>
        <p:nvSpPr>
          <p:cNvPr id="30" name="流程图: 可选过程 29"/>
          <p:cNvSpPr/>
          <p:nvPr/>
        </p:nvSpPr>
        <p:spPr>
          <a:xfrm>
            <a:off x="904875" y="5606415"/>
            <a:ext cx="3916680" cy="46799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0x72 </a:t>
            </a:r>
            <a:r>
              <a:rPr lang="zh-CN" altLang="en-US"/>
              <a:t>服务器在擦除或写入</a:t>
            </a:r>
            <a:r>
              <a:rPr lang="en-US" altLang="zh-CN"/>
              <a:t>Flash</a:t>
            </a:r>
            <a:r>
              <a:rPr lang="zh-CN" altLang="en-US"/>
              <a:t>失败</a:t>
            </a:r>
            <a:endParaRPr lang="zh-CN" altLang="en-US"/>
          </a:p>
        </p:txBody>
      </p:sp>
      <p:sp>
        <p:nvSpPr>
          <p:cNvPr id="31" name="流程图: 可选过程 30"/>
          <p:cNvSpPr/>
          <p:nvPr/>
        </p:nvSpPr>
        <p:spPr>
          <a:xfrm>
            <a:off x="6510655" y="159321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</a:t>
            </a:r>
            <a:r>
              <a:rPr lang="en-US"/>
              <a:t>73 </a:t>
            </a:r>
            <a:r>
              <a:rPr lang="zh-CN" altLang="en-US"/>
              <a:t>传输中检测到序列编号</a:t>
            </a:r>
            <a:r>
              <a:rPr lang="zh-CN" altLang="en-US"/>
              <a:t>错误</a:t>
            </a:r>
            <a:endParaRPr lang="zh-CN" altLang="en-US"/>
          </a:p>
        </p:txBody>
      </p:sp>
      <p:sp>
        <p:nvSpPr>
          <p:cNvPr id="32" name="流程图: 可选过程 31"/>
          <p:cNvSpPr/>
          <p:nvPr/>
        </p:nvSpPr>
        <p:spPr>
          <a:xfrm>
            <a:off x="6510655" y="2621280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0x7E </a:t>
            </a:r>
            <a:r>
              <a:rPr lang="zh-CN" altLang="en-US"/>
              <a:t>当前会话下服务不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33" name="流程图: 可选过程 32"/>
          <p:cNvSpPr/>
          <p:nvPr/>
        </p:nvSpPr>
        <p:spPr>
          <a:xfrm>
            <a:off x="6510655" y="358203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</a:t>
            </a:r>
            <a:r>
              <a:rPr lang="en-US"/>
              <a:t>78 </a:t>
            </a:r>
            <a:r>
              <a:rPr lang="zh-CN" altLang="en-US"/>
              <a:t>已收到请求</a:t>
            </a:r>
            <a:r>
              <a:rPr lang="en-US" altLang="zh-CN"/>
              <a:t> </a:t>
            </a:r>
            <a:r>
              <a:rPr lang="zh-CN" altLang="en-US"/>
              <a:t>稍后</a:t>
            </a:r>
            <a:r>
              <a:rPr lang="zh-CN" altLang="en-US"/>
              <a:t>响应</a:t>
            </a:r>
            <a:endParaRPr lang="zh-CN" altLang="en-US"/>
          </a:p>
        </p:txBody>
      </p:sp>
      <p:sp>
        <p:nvSpPr>
          <p:cNvPr id="34" name="流程图: 可选过程 33"/>
          <p:cNvSpPr/>
          <p:nvPr/>
        </p:nvSpPr>
        <p:spPr>
          <a:xfrm>
            <a:off x="6510655" y="4584065"/>
            <a:ext cx="3708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</a:t>
            </a:r>
            <a:r>
              <a:rPr lang="en-US"/>
              <a:t>92 </a:t>
            </a:r>
            <a:r>
              <a:rPr lang="zh-CN" altLang="en-US"/>
              <a:t>蓄电池电压低于设定限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35" name="流程图: 可选过程 34"/>
          <p:cNvSpPr/>
          <p:nvPr/>
        </p:nvSpPr>
        <p:spPr>
          <a:xfrm>
            <a:off x="6510655" y="5570855"/>
            <a:ext cx="3744000" cy="468000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0x</a:t>
            </a:r>
            <a:r>
              <a:rPr lang="en-US"/>
              <a:t>93 </a:t>
            </a:r>
            <a:r>
              <a:rPr lang="zh-CN" altLang="en-US"/>
              <a:t>蓄电池电压高于设定限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3" name="空心弧 2"/>
          <p:cNvSpPr/>
          <p:nvPr/>
        </p:nvSpPr>
        <p:spPr>
          <a:xfrm>
            <a:off x="4625340" y="1682750"/>
            <a:ext cx="1885315" cy="44196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空心弧 37"/>
          <p:cNvSpPr/>
          <p:nvPr/>
        </p:nvSpPr>
        <p:spPr>
          <a:xfrm>
            <a:off x="4625340" y="3669030"/>
            <a:ext cx="184150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空心弧 4"/>
          <p:cNvSpPr/>
          <p:nvPr/>
        </p:nvSpPr>
        <p:spPr>
          <a:xfrm>
            <a:off x="4625340" y="2760345"/>
            <a:ext cx="184150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>
            <a:off x="4646930" y="4681855"/>
            <a:ext cx="1841500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4821555" y="5694680"/>
            <a:ext cx="1684655" cy="433070"/>
          </a:xfrm>
          <a:prstGeom prst="blockArc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3.xml><?xml version="1.0" encoding="utf-8"?>
<p:tagLst xmlns:p="http://schemas.openxmlformats.org/presentationml/2006/main">
  <p:tag name="KSO_WM_UNIT_PLACING_PICTURE_USER_VIEWPORT" val="{&quot;height&quot;:11070,&quot;width&quot;:15195}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PP_MARK_KEY" val="6ec466fe-25a2-453f-8ec1-a9742c10f77d"/>
  <p:tag name="COMMONDATA" val="eyJoZGlkIjoiYjQwYTdmZWQ4MWI2ZmE2NDkxNjE2ODNhYzhkMWQyNTE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UNIT_PLACING_PICTURE_USER_VIEWPORT" val="{&quot;height&quot;:7995,&quot;width&quot;:18038}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4.xml><?xml version="1.0" encoding="utf-8"?>
<p:tagLst xmlns:p="http://schemas.openxmlformats.org/presentationml/2006/main">
  <p:tag name="KSO_WM_UNIT_PLACING_PICTURE_USER_VIEWPORT" val="{&quot;height&quot;:7730,&quot;width&quot;:10230}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UNIT_PLACING_PICTURE_USER_VIEWPORT" val="{&quot;height&quot;:2360,&quot;width&quot;:10690}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4746</Words>
  <Application>WPS 演示</Application>
  <PresentationFormat>宽屏</PresentationFormat>
  <Paragraphs>779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汉仪旗黑-85S</vt:lpstr>
      <vt:lpstr>黑体</vt:lpstr>
      <vt:lpstr>思源黑体 CN Medium</vt:lpstr>
      <vt:lpstr>Wingdings</vt:lpstr>
      <vt:lpstr>思源黑体 CN Bold</vt:lpstr>
      <vt:lpstr>汉仪雅酷黑 95W</vt:lpstr>
      <vt:lpstr>OPPOSans R</vt:lpstr>
      <vt:lpstr>Bebas</vt:lpstr>
      <vt:lpstr>Arial Unicode MS</vt:lpstr>
      <vt:lpstr>等线</vt:lpstr>
      <vt:lpstr>Cooper Black</vt:lpstr>
      <vt:lpstr>Calibri</vt:lpstr>
      <vt:lpstr>Segoe Print</vt:lpstr>
      <vt:lpstr>思源黑体 CN Medium</vt:lpstr>
      <vt:lpstr>Algerian</vt:lpstr>
      <vt:lpstr>Yu Gothic UI Light</vt:lpstr>
      <vt:lpstr>Yu Gothic UI Semilight</vt:lpstr>
      <vt:lpstr>Agency FB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青 争</cp:lastModifiedBy>
  <cp:revision>121</cp:revision>
  <dcterms:created xsi:type="dcterms:W3CDTF">2020-03-09T02:36:00Z</dcterms:created>
  <dcterms:modified xsi:type="dcterms:W3CDTF">2022-11-03T07:29:34Z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3691225F681847E98DE15F95F8700928</vt:lpwstr>
  </property>
</Properties>
</file>